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44" r:id="rId2"/>
    <p:sldId id="324" r:id="rId3"/>
    <p:sldId id="257" r:id="rId4"/>
    <p:sldId id="323" r:id="rId5"/>
    <p:sldId id="260" r:id="rId6"/>
    <p:sldId id="259" r:id="rId7"/>
    <p:sldId id="325" r:id="rId8"/>
    <p:sldId id="327" r:id="rId9"/>
    <p:sldId id="326" r:id="rId10"/>
    <p:sldId id="328" r:id="rId11"/>
    <p:sldId id="330" r:id="rId12"/>
    <p:sldId id="343" r:id="rId13"/>
    <p:sldId id="335" r:id="rId14"/>
    <p:sldId id="331" r:id="rId15"/>
    <p:sldId id="1456" r:id="rId16"/>
    <p:sldId id="329" r:id="rId17"/>
    <p:sldId id="334" r:id="rId18"/>
    <p:sldId id="1455" r:id="rId19"/>
    <p:sldId id="333" r:id="rId20"/>
    <p:sldId id="337" r:id="rId21"/>
    <p:sldId id="338" r:id="rId22"/>
    <p:sldId id="339" r:id="rId23"/>
    <p:sldId id="340" r:id="rId24"/>
    <p:sldId id="342" r:id="rId25"/>
  </p:sldIdLst>
  <p:sldSz cx="12192000" cy="6858000"/>
  <p:notesSz cx="7099300" cy="9385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4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FA47C2-C391-447F-AA28-86FB9FE65BD5}" v="19" dt="2025-04-17T03:22:03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0" autoAdjust="0"/>
    <p:restoredTop sz="94567"/>
  </p:normalViewPr>
  <p:slideViewPr>
    <p:cSldViewPr snapToGrid="0" snapToObjects="1">
      <p:cViewPr varScale="1">
        <p:scale>
          <a:sx n="106" d="100"/>
          <a:sy n="106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470895"/>
          </a:xfrm>
          <a:prstGeom prst="rect">
            <a:avLst/>
          </a:prstGeom>
        </p:spPr>
        <p:txBody>
          <a:bodyPr vert="horz" lIns="94186" tIns="47094" rIns="94186" bIns="4709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470895"/>
          </a:xfrm>
          <a:prstGeom prst="rect">
            <a:avLst/>
          </a:prstGeom>
        </p:spPr>
        <p:txBody>
          <a:bodyPr vert="horz" lIns="94186" tIns="47094" rIns="94186" bIns="47094" rtlCol="0"/>
          <a:lstStyle>
            <a:lvl1pPr algn="r">
              <a:defRPr sz="1300"/>
            </a:lvl1pPr>
          </a:lstStyle>
          <a:p>
            <a:fld id="{1D33E591-7865-5A4D-BD08-BC7E1E1A33FF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86" tIns="47094" rIns="94186" bIns="4709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94186" tIns="47094" rIns="94186" bIns="470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4406"/>
            <a:ext cx="3076363" cy="470894"/>
          </a:xfrm>
          <a:prstGeom prst="rect">
            <a:avLst/>
          </a:prstGeom>
        </p:spPr>
        <p:txBody>
          <a:bodyPr vert="horz" lIns="94186" tIns="47094" rIns="94186" bIns="4709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8914406"/>
            <a:ext cx="3076363" cy="470894"/>
          </a:xfrm>
          <a:prstGeom prst="rect">
            <a:avLst/>
          </a:prstGeom>
        </p:spPr>
        <p:txBody>
          <a:bodyPr vert="horz" lIns="94186" tIns="47094" rIns="94186" bIns="47094" rtlCol="0" anchor="b"/>
          <a:lstStyle>
            <a:lvl1pPr algn="r">
              <a:defRPr sz="1300"/>
            </a:lvl1pPr>
          </a:lstStyle>
          <a:p>
            <a:fld id="{EAE9DF47-881A-3D43-BEF4-53354BF17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5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Optional. Requires signed waiver. Cost can be assessed to the property similar the special assessment.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06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3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3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0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2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024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Trail and sidewalk on the opposite side of a trail will be City maintained for snow removal.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617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786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488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41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save questions until the end…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30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38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10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401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29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25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4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14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39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17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1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4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9DF47-881A-3D43-BEF4-53354BF177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5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F7760EA-2B0F-4009-ACC9-B9BD6E0BFCFD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3D23C72-180C-4E50-8067-7B0A8EBB199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1376CCAA-7E32-4101-9086-937AF08C034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18B254D-D0FC-44DE-91FA-C69C218D6CA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CAF3856-979C-49B8-916C-28D32AC434D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  <p:pic>
        <p:nvPicPr>
          <p:cNvPr id="23" name="Picture 22" descr="A picture containing map, circuit&#10;&#10;Description automatically generated">
            <a:extLst>
              <a:ext uri="{FF2B5EF4-FFF2-40B4-BE49-F238E27FC236}">
                <a16:creationId xmlns:a16="http://schemas.microsoft.com/office/drawing/2014/main" id="{A023AEB9-391F-440F-AC5C-D6C3E0351C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04" r="18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D5813B6-D6BC-4E05-86DE-F902DCABB5E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3474261" y="199022"/>
            <a:ext cx="2050335" cy="998583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 dirty="0">
                <a:latin typeface="+mn-lt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DA99858-4810-4B9B-866C-81083527E760}"/>
              </a:ext>
            </a:extLst>
          </p:cNvPr>
          <p:cNvSpPr txBox="1">
            <a:spLocks/>
          </p:cNvSpPr>
          <p:nvPr userDrawn="1"/>
        </p:nvSpPr>
        <p:spPr>
          <a:xfrm>
            <a:off x="9855199" y="975456"/>
            <a:ext cx="2975429" cy="418507"/>
          </a:xfrm>
          <a:prstGeom prst="roundRect">
            <a:avLst>
              <a:gd name="adj" fmla="val 40944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>
                <a:latin typeface="+mn-lt"/>
              </a:rPr>
            </a:br>
            <a:br>
              <a:rPr lang="en-US"/>
            </a:b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BAE6A89-F277-4438-BAAD-FF20234B89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422" y="315020"/>
            <a:ext cx="1665515" cy="1500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771" y="2989257"/>
            <a:ext cx="9144000" cy="2387600"/>
          </a:xfrm>
        </p:spPr>
        <p:txBody>
          <a:bodyPr anchor="b">
            <a:normAutofit/>
          </a:bodyPr>
          <a:lstStyle>
            <a:lvl1pPr algn="l">
              <a:defRPr lang="en-US" sz="4800" b="1" kern="12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771" y="5542304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77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2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26427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B37882-F933-40AB-8CD3-D181DFDC0C20}"/>
              </a:ext>
            </a:extLst>
          </p:cNvPr>
          <p:cNvSpPr txBox="1">
            <a:spLocks/>
          </p:cNvSpPr>
          <p:nvPr userDrawn="1"/>
        </p:nvSpPr>
        <p:spPr>
          <a:xfrm>
            <a:off x="-402772" y="217716"/>
            <a:ext cx="2481944" cy="322053"/>
          </a:xfrm>
          <a:prstGeom prst="roundRect">
            <a:avLst/>
          </a:prstGeom>
          <a:solidFill>
            <a:srgbClr val="26427E"/>
          </a:solidFill>
          <a:ln>
            <a:noFill/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US">
                <a:latin typeface="+mn-lt"/>
              </a:rPr>
            </a:br>
            <a:br>
              <a:rPr lang="en-US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942FA8-521F-46E7-BDC6-C3D6994A9F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012" y="5637186"/>
            <a:ext cx="988577" cy="890592"/>
          </a:xfrm>
          <a:prstGeom prst="rect">
            <a:avLst/>
          </a:prstGeom>
        </p:spPr>
      </p:pic>
      <p:pic>
        <p:nvPicPr>
          <p:cNvPr id="9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BBD7E1-4388-4617-8461-FA3DD834EE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41806" y="5898842"/>
            <a:ext cx="1160512" cy="556241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27850CE-125A-4A69-8C56-A08E9BE38B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84412" y="5898842"/>
            <a:ext cx="1759359" cy="4856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D8AC3A-5AC9-4A8B-8985-6D4E4DBDF3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20735" y="5898842"/>
            <a:ext cx="1556953" cy="50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03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63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1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2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5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86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D1B9F-AF35-9948-9106-C680D0B2772B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048C9-7E8F-4A48-899D-619EF85F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1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k.Schroepfer@Bolton-menk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hyperlink" Target="mailto:cory.bienfang@Bolton-menk.com" TargetMode="External"/><Relationship Id="rId4" Type="http://schemas.openxmlformats.org/officeDocument/2006/relationships/hyperlink" Target="mailto:eric.hauser@Bolton-menk.co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845F-CF0C-4DC7-9B31-078EDB2A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883" y="365125"/>
            <a:ext cx="10909917" cy="1325563"/>
          </a:xfrm>
        </p:spPr>
        <p:txBody>
          <a:bodyPr/>
          <a:lstStyle/>
          <a:p>
            <a:pPr algn="ctr"/>
            <a:r>
              <a:rPr lang="en-US" dirty="0"/>
              <a:t>2025 STREET &amp; UTILITY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D0AA4-4630-41B5-9680-19EAFC8F5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Construction Open House – April 17, 2025, at 5:45 pm</a:t>
            </a:r>
          </a:p>
          <a:p>
            <a:pPr marL="0" indent="0">
              <a:buNone/>
            </a:pPr>
            <a:r>
              <a:rPr lang="en-US" dirty="0"/>
              <a:t>Presenter: Cory Bienfang, P.E. – City Engineer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9250A2-AA17-5B47-08C8-DCC3D2DDB4FB}"/>
              </a:ext>
            </a:extLst>
          </p:cNvPr>
          <p:cNvSpPr/>
          <p:nvPr/>
        </p:nvSpPr>
        <p:spPr>
          <a:xfrm>
            <a:off x="10904411" y="5368705"/>
            <a:ext cx="1140737" cy="124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D2966-80A1-39FC-0FE3-6DBC19037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31" y="1690688"/>
            <a:ext cx="1076014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31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536148C-A8EB-4CAF-92B8-99B5BF7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819"/>
            <a:ext cx="10515600" cy="1325563"/>
          </a:xfrm>
        </p:spPr>
        <p:txBody>
          <a:bodyPr/>
          <a:lstStyle/>
          <a:p>
            <a:r>
              <a:rPr lang="en-US" dirty="0"/>
              <a:t>Service Line Replacements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72DF00-795D-48B6-AA9D-610703FB3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510" y="1557237"/>
            <a:ext cx="10515600" cy="4351338"/>
          </a:xfrm>
        </p:spPr>
        <p:txBody>
          <a:bodyPr/>
          <a:lstStyle/>
          <a:p>
            <a:r>
              <a:rPr lang="en-US" dirty="0"/>
              <a:t>Water &amp; Sanitary Services to be replaced from City’s main (in the street) to the right-of-way/property line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12C6500-E707-4D6C-8F11-F7486E32D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5" b="57974"/>
          <a:stretch>
            <a:fillRect/>
          </a:stretch>
        </p:blipFill>
        <p:spPr bwMode="auto">
          <a:xfrm>
            <a:off x="1984310" y="2566452"/>
            <a:ext cx="8915400" cy="390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9840D584-712B-4D8E-AE7F-F18D2C3FC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620" y="2740650"/>
            <a:ext cx="47244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902A45-361F-4FB6-8250-4C6239AEA953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13D619-3C96-7F7C-9B4B-92382A9C2D57}"/>
              </a:ext>
            </a:extLst>
          </p:cNvPr>
          <p:cNvSpPr/>
          <p:nvPr/>
        </p:nvSpPr>
        <p:spPr>
          <a:xfrm>
            <a:off x="11115869" y="56947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6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536148C-A8EB-4CAF-92B8-99B5BF7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Storm Sewer Improvements</a:t>
            </a:r>
          </a:p>
        </p:txBody>
      </p:sp>
      <p:pic>
        <p:nvPicPr>
          <p:cNvPr id="3" name="Picture 2" descr="A picture containing outdoor, grass, lined, sitting&#10;&#10;Description automatically generated">
            <a:extLst>
              <a:ext uri="{FF2B5EF4-FFF2-40B4-BE49-F238E27FC236}">
                <a16:creationId xmlns:a16="http://schemas.microsoft.com/office/drawing/2014/main" id="{0693FEFE-7DF4-4AD8-AE51-5A402A5B0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42" y="1460240"/>
            <a:ext cx="6096000" cy="4572000"/>
          </a:xfrm>
          <a:prstGeom prst="rect">
            <a:avLst/>
          </a:prstGeom>
          <a:effectLst>
            <a:softEdge rad="431800"/>
          </a:effectLst>
        </p:spPr>
      </p:pic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2C02C126-C67C-4693-A76A-AF42B68BE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14919"/>
          <a:stretch/>
        </p:blipFill>
        <p:spPr>
          <a:xfrm rot="5400000">
            <a:off x="6761786" y="1371600"/>
            <a:ext cx="4459627" cy="4114800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080BA2-59D3-4724-BF0F-FEA9507683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C0741D-BAA6-EE71-C205-04C04C1FCB56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186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536148C-A8EB-4CAF-92B8-99B5BF7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Roadway Improvements</a:t>
            </a:r>
          </a:p>
        </p:txBody>
      </p:sp>
      <p:pic>
        <p:nvPicPr>
          <p:cNvPr id="4" name="Picture 3" descr="A group of people standing on top of a ramp&#10;&#10;Description automatically generated">
            <a:extLst>
              <a:ext uri="{FF2B5EF4-FFF2-40B4-BE49-F238E27FC236}">
                <a16:creationId xmlns:a16="http://schemas.microsoft.com/office/drawing/2014/main" id="{EE949B28-33C0-47C7-8DD2-BBE39CF82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108660"/>
            <a:ext cx="4876800" cy="3657600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7" name="Picture 6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E1A5AF25-3D31-461E-82A3-C437B49F0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24" y="2385230"/>
            <a:ext cx="6412434" cy="3657600"/>
          </a:xfrm>
          <a:prstGeom prst="rect">
            <a:avLst/>
          </a:prstGeom>
          <a:effectLst>
            <a:softEdge rad="6096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00950-7813-48DC-B741-F798902F72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A8EB3D-9BDC-1F04-4F07-F7B7111B330A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42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E780-5668-42F0-99A8-04FB13DB5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Contractor “typical” sequencing in each block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4-5 weeks of utility construction (sanitary sewer, watermain, services &amp; storm sewer)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3-4 weeks of street construction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1-2 weeks of boulevard restoration</a:t>
            </a:r>
          </a:p>
          <a:p>
            <a:r>
              <a:rPr lang="en-US" dirty="0"/>
              <a:t>Temporary Water Shutdowns – Temporary water system to be installed to maintain service during construction</a:t>
            </a:r>
          </a:p>
          <a:p>
            <a:r>
              <a:rPr lang="en-US" dirty="0"/>
              <a:t>Temporary Access Restrictions – No driveway access during active construction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79146-8EDA-4D6F-873D-D97046127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1269E9-4723-5976-76BB-01CFA8A5DF50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536148C-A8EB-4CAF-92B8-99B5BF7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Tree Removals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E4FC8E-33D6-4415-984C-ECFE252AD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813" y="1727556"/>
            <a:ext cx="10588852" cy="4351338"/>
          </a:xfrm>
        </p:spPr>
        <p:txBody>
          <a:bodyPr>
            <a:normAutofit/>
          </a:bodyPr>
          <a:lstStyle/>
          <a:p>
            <a:r>
              <a:rPr lang="en-US" dirty="0"/>
              <a:t>Boulevard Trees</a:t>
            </a:r>
          </a:p>
          <a:p>
            <a:pPr lvl="1"/>
            <a:r>
              <a:rPr lang="en-US" dirty="0"/>
              <a:t>Utility, Roadway and Sidewalk Conflicts</a:t>
            </a:r>
          </a:p>
          <a:p>
            <a:pPr lvl="1"/>
            <a:r>
              <a:rPr lang="en-US" dirty="0"/>
              <a:t>Health and Species</a:t>
            </a:r>
          </a:p>
          <a:p>
            <a:pPr lvl="1"/>
            <a:r>
              <a:rPr lang="en-US" dirty="0"/>
              <a:t>Located within the right-of-way</a:t>
            </a:r>
          </a:p>
          <a:p>
            <a:pPr lvl="1"/>
            <a:endParaRPr lang="en-US" sz="1200" dirty="0"/>
          </a:p>
          <a:p>
            <a:r>
              <a:rPr lang="en-US" dirty="0"/>
              <a:t>Trees to be removed will be marked with “pink” ribbon and delivered “green” door hangar ahead of time</a:t>
            </a:r>
          </a:p>
          <a:p>
            <a:endParaRPr lang="en-US" sz="1200" dirty="0"/>
          </a:p>
          <a:p>
            <a:r>
              <a:rPr lang="en-US" dirty="0"/>
              <a:t>Tree removal operation for entire corridor (all stages) planned to be completed at the same time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A83BB-FC3E-462B-9819-CE75329C6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D8D43B-28EF-F189-CE42-166C9FE7767E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22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35715-5F86-E5FE-ECE3-A6B300F7E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257A802-6479-F187-53C6-37B3F06F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Roadway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2D07B-0288-3474-C63F-7F3E2682A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03467"/>
            <a:ext cx="10976573" cy="4351338"/>
          </a:xfrm>
        </p:spPr>
        <p:txBody>
          <a:bodyPr>
            <a:normAutofit/>
          </a:bodyPr>
          <a:lstStyle/>
          <a:p>
            <a:r>
              <a:rPr lang="en-US" dirty="0"/>
              <a:t>N 4</a:t>
            </a:r>
            <a:r>
              <a:rPr lang="en-US" baseline="30000" dirty="0"/>
              <a:t>th</a:t>
            </a:r>
            <a:r>
              <a:rPr lang="en-US" dirty="0"/>
              <a:t> Street</a:t>
            </a:r>
          </a:p>
          <a:p>
            <a:pPr lvl="1"/>
            <a:r>
              <a:rPr lang="en-US" dirty="0"/>
              <a:t>5” Bituminous Asphalt Pavement (3 separate lifts)</a:t>
            </a:r>
          </a:p>
          <a:p>
            <a:pPr lvl="1"/>
            <a:r>
              <a:rPr lang="en-US" dirty="0"/>
              <a:t>12” Aggregate Base</a:t>
            </a:r>
          </a:p>
          <a:p>
            <a:pPr lvl="1"/>
            <a:r>
              <a:rPr lang="en-US" dirty="0"/>
              <a:t>B618 Concrete Curb &amp; Gutter</a:t>
            </a:r>
          </a:p>
          <a:p>
            <a:pPr lvl="1"/>
            <a:r>
              <a:rPr lang="en-US" dirty="0"/>
              <a:t>36’ street width typical – 11’ thru lanes + 7’ parking lanes (both sides)</a:t>
            </a:r>
          </a:p>
          <a:p>
            <a:pPr marL="457200" lvl="1" indent="0">
              <a:buNone/>
            </a:pPr>
            <a:endParaRPr lang="en-US" sz="200" dirty="0"/>
          </a:p>
          <a:p>
            <a:r>
              <a:rPr lang="en-US" dirty="0"/>
              <a:t>Cathcart Street</a:t>
            </a:r>
          </a:p>
          <a:p>
            <a:pPr lvl="1"/>
            <a:r>
              <a:rPr lang="en-US" dirty="0"/>
              <a:t>4” Bituminous Asphalt Pavement (2 separate lifts)</a:t>
            </a:r>
          </a:p>
          <a:p>
            <a:pPr lvl="1"/>
            <a:r>
              <a:rPr lang="en-US" dirty="0"/>
              <a:t>10” Aggregate Base</a:t>
            </a:r>
          </a:p>
          <a:p>
            <a:pPr lvl="1"/>
            <a:r>
              <a:rPr lang="en-US" dirty="0"/>
              <a:t>B618 Concrete Curb &amp; Gutter</a:t>
            </a:r>
          </a:p>
          <a:p>
            <a:pPr lvl="1"/>
            <a:r>
              <a:rPr lang="en-US" dirty="0"/>
              <a:t>30’ street width typical – 11’ thru lanes + 8’ parking lane (one side)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0A0778-8794-1D22-6FD7-258F6EF4D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F3CFFE-8B2A-BAB7-E06A-58A9E2910FC8}"/>
              </a:ext>
            </a:extLst>
          </p:cNvPr>
          <p:cNvSpPr/>
          <p:nvPr/>
        </p:nvSpPr>
        <p:spPr>
          <a:xfrm>
            <a:off x="10963469" y="5664135"/>
            <a:ext cx="942392" cy="1005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64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536148C-A8EB-4CAF-92B8-99B5BF7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Pedestrian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E8964-5C48-442D-AEBA-7DC92BE86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17851"/>
            <a:ext cx="11353801" cy="4357848"/>
          </a:xfrm>
        </p:spPr>
        <p:txBody>
          <a:bodyPr>
            <a:noAutofit/>
          </a:bodyPr>
          <a:lstStyle/>
          <a:p>
            <a:r>
              <a:rPr lang="en-US" sz="2400" dirty="0"/>
              <a:t>N 4</a:t>
            </a:r>
            <a:r>
              <a:rPr lang="en-US" sz="2400" baseline="30000" dirty="0"/>
              <a:t>th</a:t>
            </a:r>
            <a:r>
              <a:rPr lang="en-US" sz="2400" dirty="0"/>
              <a:t> Street</a:t>
            </a:r>
          </a:p>
          <a:p>
            <a:pPr lvl="1"/>
            <a:r>
              <a:rPr lang="en-US" sz="2200" dirty="0"/>
              <a:t>5’ concrete sidewalk continuous along west side to Peck St</a:t>
            </a:r>
          </a:p>
          <a:p>
            <a:pPr lvl="1"/>
            <a:r>
              <a:rPr lang="en-US" sz="2200" dirty="0"/>
              <a:t>5’ concrete sidewalk continuous along east side to Grove St</a:t>
            </a:r>
          </a:p>
          <a:p>
            <a:pPr lvl="1"/>
            <a:r>
              <a:rPr lang="en-US" sz="2200" dirty="0"/>
              <a:t>6’ concrete trail continuous along east side to Dakota St</a:t>
            </a:r>
          </a:p>
          <a:p>
            <a:pPr lvl="1"/>
            <a:r>
              <a:rPr lang="en-US" sz="2200" b="1" dirty="0"/>
              <a:t>Protecting existing concrete sidewalk where feasible</a:t>
            </a:r>
            <a:endParaRPr lang="en-US" sz="2200" dirty="0"/>
          </a:p>
          <a:p>
            <a:r>
              <a:rPr lang="en-US" sz="2400" dirty="0"/>
              <a:t>Cathcart Street</a:t>
            </a:r>
          </a:p>
          <a:p>
            <a:pPr lvl="1"/>
            <a:r>
              <a:rPr lang="en-US" sz="2200" dirty="0"/>
              <a:t>5’ concrete sidewalk continuous along south side</a:t>
            </a:r>
          </a:p>
          <a:p>
            <a:pPr marL="457200" lvl="1" indent="0">
              <a:buNone/>
            </a:pPr>
            <a:endParaRPr lang="en-US" sz="600" dirty="0"/>
          </a:p>
          <a:p>
            <a:r>
              <a:rPr lang="en-US" sz="2400" dirty="0"/>
              <a:t>RRFB Crossings at Grove St and Dakota St</a:t>
            </a:r>
          </a:p>
          <a:p>
            <a:pPr marL="0" indent="0">
              <a:buNone/>
            </a:pPr>
            <a:endParaRPr lang="en-US" sz="600" dirty="0"/>
          </a:p>
          <a:p>
            <a:r>
              <a:rPr lang="en-US" sz="2400" dirty="0"/>
              <a:t>Boulevards</a:t>
            </a:r>
          </a:p>
          <a:p>
            <a:pPr lvl="1"/>
            <a:r>
              <a:rPr lang="en-US" sz="2200" dirty="0"/>
              <a:t>Organic topsoil and seed for turf restoration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ADCF70-D6A1-4A7C-A977-79AD4697C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43C5C25-DCC9-685C-2AC8-CC9BB767FFC9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C6A0B-22A3-5EBD-64D0-72FCF7478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565" y="2394113"/>
            <a:ext cx="199392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99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820"/>
            <a:ext cx="10515600" cy="1812467"/>
          </a:xfrm>
        </p:spPr>
        <p:txBody>
          <a:bodyPr/>
          <a:lstStyle/>
          <a:p>
            <a:r>
              <a:rPr lang="en-US" dirty="0"/>
              <a:t>Detour Route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5FE7D5-D152-4A33-B3B8-7B79478DE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0162"/>
            <a:ext cx="5327210" cy="4351338"/>
          </a:xfrm>
        </p:spPr>
        <p:txBody>
          <a:bodyPr/>
          <a:lstStyle/>
          <a:p>
            <a:r>
              <a:rPr lang="en-US" dirty="0"/>
              <a:t>Detour route will be signed as N Main St (CSAH 22)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r>
              <a:rPr lang="en-US" dirty="0"/>
              <a:t>14-day closure of intersection of N 4</a:t>
            </a:r>
            <a:r>
              <a:rPr lang="en-US" baseline="30000" dirty="0"/>
              <a:t>th</a:t>
            </a:r>
            <a:r>
              <a:rPr lang="en-US" dirty="0"/>
              <a:t> St and Dakata St (CSAH 35)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9E2CF6-9CB2-40CB-079E-E0D42A7B5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562" y="92552"/>
            <a:ext cx="4295238" cy="58761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F48F559-BEF0-4EDD-AB31-59F80E1682AA}"/>
              </a:ext>
            </a:extLst>
          </p:cNvPr>
          <p:cNvSpPr/>
          <p:nvPr/>
        </p:nvSpPr>
        <p:spPr>
          <a:xfrm>
            <a:off x="10963469" y="4291343"/>
            <a:ext cx="942392" cy="2324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96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812467"/>
          </a:xfrm>
        </p:spPr>
        <p:txBody>
          <a:bodyPr/>
          <a:lstStyle/>
          <a:p>
            <a:r>
              <a:rPr lang="en-US" dirty="0"/>
              <a:t>Special Assessments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5FE7D5-D152-4A33-B3B8-7B79478DE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457" y="1532689"/>
            <a:ext cx="7954286" cy="1352583"/>
          </a:xfrm>
        </p:spPr>
        <p:txBody>
          <a:bodyPr>
            <a:normAutofit/>
          </a:bodyPr>
          <a:lstStyle/>
          <a:p>
            <a:r>
              <a:rPr lang="en-US" dirty="0"/>
              <a:t>Benefit Appraisals Completed </a:t>
            </a:r>
            <a:r>
              <a:rPr lang="en-US" i="1" dirty="0"/>
              <a:t>(link to report on project website)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8F559-BEF0-4EDD-AB31-59F80E1682AA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097ED-E79F-94CA-D69B-8DF245A7F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092723" y="638257"/>
            <a:ext cx="3396675" cy="82296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A9E459-69E3-E85D-6D71-222C8BCC6290}"/>
              </a:ext>
            </a:extLst>
          </p:cNvPr>
          <p:cNvSpPr txBox="1">
            <a:spLocks/>
          </p:cNvSpPr>
          <p:nvPr/>
        </p:nvSpPr>
        <p:spPr>
          <a:xfrm>
            <a:off x="928457" y="3049281"/>
            <a:ext cx="2747803" cy="2821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Draft Assessment Roll Mailed on November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i="1" dirty="0"/>
              <a:t>(along with OH #2 invite)</a:t>
            </a:r>
          </a:p>
          <a:p>
            <a:endParaRPr lang="en-US" dirty="0"/>
          </a:p>
          <a:p>
            <a:pPr marL="0" indent="0">
              <a:buFont typeface="Arial"/>
              <a:buNone/>
            </a:pPr>
            <a:endParaRPr lang="en-US" dirty="0"/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  <p:pic>
        <p:nvPicPr>
          <p:cNvPr id="4" name="Picture 3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CB167A9E-5C76-AB62-2594-BA64D0E14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743" y="306013"/>
            <a:ext cx="276279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29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E780-5668-42F0-99A8-04FB13DB5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5776"/>
            <a:ext cx="10515600" cy="4571187"/>
          </a:xfrm>
        </p:spPr>
        <p:txBody>
          <a:bodyPr>
            <a:normAutofit fontScale="25000" lnSpcReduction="20000"/>
          </a:bodyPr>
          <a:lstStyle/>
          <a:p>
            <a:pPr marL="0" lvl="0" indent="0">
              <a:spcAft>
                <a:spcPts val="600"/>
              </a:spcAft>
              <a:buNone/>
            </a:pPr>
            <a:r>
              <a:rPr lang="en-US" sz="11200" dirty="0"/>
              <a:t>Tentative schedule:</a:t>
            </a:r>
          </a:p>
          <a:p>
            <a:pPr lvl="0">
              <a:spcAft>
                <a:spcPts val="600"/>
              </a:spcAft>
            </a:pPr>
            <a:r>
              <a:rPr lang="en-US" sz="6400" dirty="0"/>
              <a:t>August 11, 2025 – Call for Assessment Hearing *</a:t>
            </a:r>
          </a:p>
          <a:p>
            <a:pPr lvl="0">
              <a:spcAft>
                <a:spcPts val="600"/>
              </a:spcAft>
            </a:pPr>
            <a:r>
              <a:rPr lang="en-US" sz="6400" dirty="0"/>
              <a:t>August 11, 2025 – Order Preparation of Proposed Final Assessment Roll *</a:t>
            </a:r>
          </a:p>
          <a:p>
            <a:pPr lvl="0">
              <a:spcAft>
                <a:spcPts val="600"/>
              </a:spcAft>
            </a:pPr>
            <a:r>
              <a:rPr lang="en-US" sz="6400" dirty="0"/>
              <a:t>August 15, 2025 – Send Notice for Assessment Hearing to Henderson Independent</a:t>
            </a:r>
          </a:p>
          <a:p>
            <a:pPr lvl="0">
              <a:spcAft>
                <a:spcPts val="600"/>
              </a:spcAft>
            </a:pPr>
            <a:r>
              <a:rPr lang="en-US" sz="6400" dirty="0"/>
              <a:t>August 20, 2025 – Mail Notice for Assessment Hearing &amp; Final Assessment Amount to property owners</a:t>
            </a:r>
          </a:p>
          <a:p>
            <a:pPr lvl="0">
              <a:spcAft>
                <a:spcPts val="600"/>
              </a:spcAft>
            </a:pPr>
            <a:r>
              <a:rPr lang="en-US" sz="6400" dirty="0"/>
              <a:t>August 21, 2025 – Notice for Assessment Hearing published in Henderson Independent</a:t>
            </a:r>
          </a:p>
          <a:p>
            <a:pPr lvl="0">
              <a:spcAft>
                <a:spcPts val="600"/>
              </a:spcAft>
            </a:pPr>
            <a:r>
              <a:rPr lang="en-US" sz="6400" dirty="0"/>
              <a:t>August 27, 2025 – Hold Neighborhood Assessment Public Information Meeting (Open House)</a:t>
            </a:r>
          </a:p>
          <a:p>
            <a:pPr lvl="0">
              <a:spcAft>
                <a:spcPts val="600"/>
              </a:spcAft>
            </a:pPr>
            <a:r>
              <a:rPr lang="en-US" sz="6400" dirty="0"/>
              <a:t>September 8, 2025 – Hold Special Assessment Hearing *</a:t>
            </a:r>
          </a:p>
          <a:p>
            <a:pPr lvl="0">
              <a:spcAft>
                <a:spcPts val="600"/>
              </a:spcAft>
            </a:pPr>
            <a:r>
              <a:rPr lang="en-US" sz="6400" dirty="0"/>
              <a:t>September 22, 2025 – City Council Adopt Final Assessment Roll *</a:t>
            </a:r>
          </a:p>
          <a:p>
            <a:pPr lvl="0">
              <a:spcAft>
                <a:spcPts val="600"/>
              </a:spcAft>
            </a:pPr>
            <a:r>
              <a:rPr lang="en-US" sz="6400" dirty="0"/>
              <a:t>By November 30, 2025 – Approve Certification of Assessment Roll &amp; File with County Auditor</a:t>
            </a:r>
          </a:p>
          <a:p>
            <a:pPr marL="0" indent="0">
              <a:buNone/>
            </a:pPr>
            <a:r>
              <a:rPr lang="en-US" sz="3800" dirty="0"/>
              <a:t> </a:t>
            </a:r>
          </a:p>
          <a:p>
            <a:pPr marL="0" indent="0">
              <a:buNone/>
            </a:pPr>
            <a:r>
              <a:rPr lang="en-US" sz="3800" dirty="0"/>
              <a:t>     </a:t>
            </a:r>
            <a:r>
              <a:rPr lang="en-US" sz="6400" dirty="0"/>
              <a:t>* At City Council Meeting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A9C23-A3FD-4CCB-AD73-E8F9C594F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324A00-1771-7CBA-8CB0-004CE0850634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68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845F-CF0C-4DC7-9B31-078EDB2A8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Tonight’s Open 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D0AA4-4630-41B5-9680-19EAFC8F5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Purpose &amp; Need</a:t>
            </a:r>
          </a:p>
          <a:p>
            <a:r>
              <a:rPr lang="en-US" dirty="0"/>
              <a:t>Proposed Improvements</a:t>
            </a:r>
          </a:p>
          <a:p>
            <a:r>
              <a:rPr lang="en-US" dirty="0"/>
              <a:t>Project Phasing</a:t>
            </a:r>
          </a:p>
          <a:p>
            <a:r>
              <a:rPr lang="en-US" dirty="0"/>
              <a:t>Construction Process</a:t>
            </a:r>
          </a:p>
          <a:p>
            <a:r>
              <a:rPr lang="en-US" dirty="0"/>
              <a:t>Project Communications During Construction</a:t>
            </a:r>
          </a:p>
          <a:p>
            <a:r>
              <a:rPr lang="en-US" dirty="0"/>
              <a:t>Overview of Special Assessments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DE36D4-C95A-2CBD-35AB-69B1AA321771}"/>
              </a:ext>
            </a:extLst>
          </p:cNvPr>
          <p:cNvSpPr/>
          <p:nvPr/>
        </p:nvSpPr>
        <p:spPr>
          <a:xfrm>
            <a:off x="10904411" y="5368705"/>
            <a:ext cx="1140737" cy="124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89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E780-5668-42F0-99A8-04FB13DB5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089"/>
            <a:ext cx="10515600" cy="4351338"/>
          </a:xfrm>
        </p:spPr>
        <p:txBody>
          <a:bodyPr/>
          <a:lstStyle/>
          <a:p>
            <a:r>
              <a:rPr lang="en-US" dirty="0"/>
              <a:t>Newsletters (occasionally)</a:t>
            </a:r>
          </a:p>
          <a:p>
            <a:r>
              <a:rPr lang="en-US" dirty="0"/>
              <a:t>Press Releases (significant updates)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00AB3-0E8D-4A5C-830C-4E0E3EF96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931" y="2825884"/>
            <a:ext cx="3468010" cy="320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During 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19E5A-943C-4483-AA76-0F47D4CD6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200" y="2735350"/>
            <a:ext cx="3068132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FEC307-5388-4CE2-9109-FD5F3CCB7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0C2D51-7E20-6C87-BE19-7172CE689854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BDAA15-F068-CECF-F48B-22CA0F0712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1941" y="1286456"/>
            <a:ext cx="355426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6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During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E780-5668-42F0-99A8-04FB13DB5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69" y="1825625"/>
            <a:ext cx="10515600" cy="4351338"/>
          </a:xfrm>
        </p:spPr>
        <p:txBody>
          <a:bodyPr/>
          <a:lstStyle/>
          <a:p>
            <a:r>
              <a:rPr lang="en-US" dirty="0"/>
              <a:t>Email Updates (weekly)</a:t>
            </a:r>
          </a:p>
          <a:p>
            <a:r>
              <a:rPr lang="en-US" dirty="0"/>
              <a:t>Website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696BC0-3DDD-4AC8-87FF-F3FF245D246A}"/>
              </a:ext>
            </a:extLst>
          </p:cNvPr>
          <p:cNvCxnSpPr>
            <a:cxnSpLocks/>
          </p:cNvCxnSpPr>
          <p:nvPr/>
        </p:nvCxnSpPr>
        <p:spPr>
          <a:xfrm flipV="1">
            <a:off x="5352443" y="1770558"/>
            <a:ext cx="3361078" cy="256266"/>
          </a:xfrm>
          <a:prstGeom prst="straightConnector1">
            <a:avLst/>
          </a:prstGeom>
          <a:ln w="25400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C5965CB-ADC8-43DA-B95A-5055DC8F2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3D6B9B-1C7D-01D4-E6E4-FE8DB645989E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0682F-EAB4-4595-152C-8C9467791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8330" y="1258094"/>
            <a:ext cx="1548830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1D981-0238-9164-7F4F-E0457D353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395" y="4001294"/>
            <a:ext cx="7840404" cy="2743200"/>
          </a:xfrm>
          <a:prstGeom prst="rect">
            <a:avLst/>
          </a:prstGeom>
        </p:spPr>
      </p:pic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6D560F98-0935-79F8-1E00-6A290E199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31" y="2775598"/>
            <a:ext cx="324007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63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During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E780-5668-42F0-99A8-04FB13DB5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795" y="1560500"/>
            <a:ext cx="10515600" cy="4351338"/>
          </a:xfrm>
        </p:spPr>
        <p:txBody>
          <a:bodyPr/>
          <a:lstStyle/>
          <a:p>
            <a:r>
              <a:rPr lang="en-US" dirty="0"/>
              <a:t>Notices “door hangers” (as needed)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172CF2-18E8-4321-B27F-A0C697752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163" y="2239306"/>
            <a:ext cx="5259825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0C277A-4035-4472-BB69-CC6F46099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4EF52E-2644-853F-1D60-1A3F5B184B53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2D0EEC-48C3-C0F1-E101-F5B9DC9E5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5979" y="1265442"/>
            <a:ext cx="346749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76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Communication During Construction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E780-5668-42F0-99A8-04FB13DB5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266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On-Site Contact: Pat Schroepfer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(507) 327-5318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hlinkClick r:id="rId3"/>
              </a:rPr>
              <a:t>Patrick.Schroepfer@Bolton-menk.com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Project Engineer: Eric Hauser, P.E.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(507) 276-6695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hlinkClick r:id="rId4"/>
              </a:rPr>
              <a:t>eric.hauser@Bolton-menk.com</a:t>
            </a:r>
            <a:endParaRPr lang="en-US" dirty="0"/>
          </a:p>
          <a:p>
            <a:endParaRPr lang="en-US" dirty="0"/>
          </a:p>
          <a:p>
            <a:r>
              <a:rPr lang="en-US" dirty="0"/>
              <a:t>City Engineer: Cory Bienfang, P.E.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(507) 995-2936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hlinkClick r:id="rId5"/>
              </a:rPr>
              <a:t>cory.bienfang@Bolton-menk.com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4C0B17-5241-4CB1-9D55-BEDC6DFC73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45292B-0361-C826-EDE0-D16D02B8E81C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44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4F835-DB0E-4DC1-ABE2-065961F7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2DC286-8099-3FD0-5F7E-71B7D79390F7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FF00A9-2E60-FCB8-1233-90977B06B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9971"/>
            <a:ext cx="12192000" cy="40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11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3C0945-BF43-4B5A-912F-4C2F96B01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Purpose &amp; Need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D63AB8-E46F-491C-ADEC-BD2AC7AAC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851"/>
            <a:ext cx="11206948" cy="4351338"/>
          </a:xfrm>
        </p:spPr>
        <p:txBody>
          <a:bodyPr>
            <a:normAutofit/>
          </a:bodyPr>
          <a:lstStyle/>
          <a:p>
            <a:r>
              <a:rPr lang="en-US" dirty="0"/>
              <a:t>Purpose</a:t>
            </a:r>
          </a:p>
          <a:p>
            <a:pPr lvl="1"/>
            <a:r>
              <a:rPr lang="en-US" dirty="0"/>
              <a:t>Continue reconstruction projects consistent with 10-Year Capital Improvement Plan (CIP)</a:t>
            </a:r>
          </a:p>
          <a:p>
            <a:pPr lvl="1"/>
            <a:r>
              <a:rPr lang="en-US" dirty="0"/>
              <a:t>CSAH 37 officially turned back from county road to local city street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Need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Failing pavement surface and lacking storm sewer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Undersized and deteriorated underground utilities – clay sanitary sewer and 4-inch watermain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Pedestrian facility improvements (including adding new sidewalk and protecting previous replaced sidewalk where feasible)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C4045B-E2A3-4047-1B3D-EDDED35ED484}"/>
              </a:ext>
            </a:extLst>
          </p:cNvPr>
          <p:cNvSpPr/>
          <p:nvPr/>
        </p:nvSpPr>
        <p:spPr>
          <a:xfrm>
            <a:off x="10904411" y="5459239"/>
            <a:ext cx="1140737" cy="11588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0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13ABA-AC11-449F-9FA7-E99BD1BDF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6FE780-5668-42F0-99A8-04FB13DB5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758"/>
            <a:ext cx="10515600" cy="4351338"/>
          </a:xfrm>
        </p:spPr>
        <p:txBody>
          <a:bodyPr/>
          <a:lstStyle/>
          <a:p>
            <a:r>
              <a:rPr lang="en-US" dirty="0"/>
              <a:t>New sanitary sewer and watermain</a:t>
            </a:r>
          </a:p>
          <a:p>
            <a:r>
              <a:rPr lang="en-US" dirty="0"/>
              <a:t>New storm sewer</a:t>
            </a:r>
          </a:p>
          <a:p>
            <a:r>
              <a:rPr lang="en-US" dirty="0"/>
              <a:t>New roadway lighting and underground electric</a:t>
            </a:r>
          </a:p>
          <a:p>
            <a:r>
              <a:rPr lang="en-US" dirty="0"/>
              <a:t>New bituminous roadway pavement</a:t>
            </a:r>
          </a:p>
          <a:p>
            <a:r>
              <a:rPr lang="en-US" dirty="0"/>
              <a:t>ADA upgrades</a:t>
            </a:r>
          </a:p>
          <a:p>
            <a:pPr lvl="1"/>
            <a:r>
              <a:rPr lang="en-US" dirty="0"/>
              <a:t>New sidewalks along both sides</a:t>
            </a:r>
          </a:p>
          <a:p>
            <a:pPr lvl="1"/>
            <a:r>
              <a:rPr lang="en-US" dirty="0"/>
              <a:t>New ped ramps</a:t>
            </a:r>
          </a:p>
          <a:p>
            <a:pPr lvl="1"/>
            <a:r>
              <a:rPr lang="en-US" dirty="0"/>
              <a:t>New </a:t>
            </a:r>
            <a:r>
              <a:rPr lang="en-US" dirty="0" err="1"/>
              <a:t>bumpout</a:t>
            </a:r>
            <a:r>
              <a:rPr lang="en-US" dirty="0"/>
              <a:t> and RRFB crossing(s)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D39A2-8C04-40E7-B72A-90C31220E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8FD7BC-BE0D-FACD-5074-1F8E28643FFD}"/>
              </a:ext>
            </a:extLst>
          </p:cNvPr>
          <p:cNvSpPr/>
          <p:nvPr/>
        </p:nvSpPr>
        <p:spPr>
          <a:xfrm>
            <a:off x="10904411" y="5368705"/>
            <a:ext cx="1140737" cy="1249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54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536148C-A8EB-4CAF-92B8-99B5BF7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What’s Under My Street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1CC827-0EE3-4C21-B9BE-F2C58263F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81" y="1371600"/>
            <a:ext cx="10551360" cy="5486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EA9B36-8F45-4A7D-BC8E-C2D6A9D0F61D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5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7648F48-7222-4A70-9387-DEAB03207266}"/>
              </a:ext>
            </a:extLst>
          </p:cNvPr>
          <p:cNvSpPr txBox="1">
            <a:spLocks/>
          </p:cNvSpPr>
          <p:nvPr/>
        </p:nvSpPr>
        <p:spPr>
          <a:xfrm>
            <a:off x="838200" y="78284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6427E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Project Phasing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74E0F9-25D7-46F2-93DD-6FF05A40D005}"/>
              </a:ext>
            </a:extLst>
          </p:cNvPr>
          <p:cNvSpPr txBox="1">
            <a:spLocks/>
          </p:cNvSpPr>
          <p:nvPr/>
        </p:nvSpPr>
        <p:spPr>
          <a:xfrm>
            <a:off x="838200" y="1895311"/>
            <a:ext cx="5007569" cy="38601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Majority of construction Spring/Summer/Fall 2025     (April thru November)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All work completed Summer 2026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Final completion Summer 2027</a:t>
            </a:r>
          </a:p>
          <a:p>
            <a:pPr marL="0" indent="0">
              <a:buNone/>
            </a:pPr>
            <a:endParaRPr lang="en-US" sz="1300" dirty="0"/>
          </a:p>
          <a:p>
            <a:r>
              <a:rPr lang="en-US" sz="2400" i="1" dirty="0"/>
              <a:t>Any major phasing changes will be communicated </a:t>
            </a:r>
          </a:p>
          <a:p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11433F-2A43-4826-84EC-025818C5879F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9AE614-16D2-EEB2-7C9B-C67358E7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901" y="0"/>
            <a:ext cx="500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52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536148C-A8EB-4CAF-92B8-99B5BF7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Roadway Closures &amp; Removals</a:t>
            </a:r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C4A800B3-4D82-4018-9212-768213200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49" y="2284769"/>
            <a:ext cx="4876800" cy="3657600"/>
          </a:xfrm>
          <a:prstGeom prst="rect">
            <a:avLst/>
          </a:prstGeom>
          <a:effectLst>
            <a:softEdge rad="546100"/>
          </a:effectLst>
        </p:spPr>
      </p:pic>
      <p:pic>
        <p:nvPicPr>
          <p:cNvPr id="4" name="Picture 3" descr="A picture containing outdoor, sky, ground, transport&#10;&#10;Description automatically generated">
            <a:extLst>
              <a:ext uri="{FF2B5EF4-FFF2-40B4-BE49-F238E27FC236}">
                <a16:creationId xmlns:a16="http://schemas.microsoft.com/office/drawing/2014/main" id="{976823ED-5C02-41BC-B2C1-160B0937F3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1559136"/>
            <a:ext cx="5486400" cy="4114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12D59-63AD-4213-BFBC-85F2649A1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9A8315-EF86-B7FB-CFD6-6BF315DE9B26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72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36D276-94D0-4E8F-8184-A52C4CFA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19647" y="1966890"/>
            <a:ext cx="5481529" cy="4114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2AA67-FA60-4084-A14E-2281A7746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168" y="2157390"/>
            <a:ext cx="4973978" cy="3733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536148C-A8EB-4CAF-92B8-99B5BF7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Sanitary Sewer Improvements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69063-4A07-4682-AD6D-B112E10BE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2E43F6-097A-78C4-40BC-DD1257EAB416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63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536148C-A8EB-4CAF-92B8-99B5BF7FF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Watermain Improvements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366B6-7C11-4A58-8F5D-FB503724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421800" y="1445085"/>
            <a:ext cx="4922051" cy="36915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763644-6ACC-42EC-AAEB-06A68DDAD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887" y="1618030"/>
            <a:ext cx="5511799" cy="413384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D2BF29-FE7E-4424-B06A-C4C199A5D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6179" y="5630545"/>
            <a:ext cx="970492" cy="1005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7090402-43EF-8FFA-750C-65A0E5743888}"/>
              </a:ext>
            </a:extLst>
          </p:cNvPr>
          <p:cNvSpPr/>
          <p:nvPr/>
        </p:nvSpPr>
        <p:spPr>
          <a:xfrm>
            <a:off x="10963469" y="5542384"/>
            <a:ext cx="942392" cy="1073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34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807bec5-4b94-4f58-bee6-32d57889cd34}" enabled="0" method="" siteId="{7807bec5-4b94-4f58-bee6-32d57889cd3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851</Words>
  <Application>Microsoft Office PowerPoint</Application>
  <PresentationFormat>Widescreen</PresentationFormat>
  <Paragraphs>171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Wingdings</vt:lpstr>
      <vt:lpstr>Office Theme</vt:lpstr>
      <vt:lpstr>2025 STREET &amp; UTILITY IMPROVEMENTS</vt:lpstr>
      <vt:lpstr>Tonight’s Open House</vt:lpstr>
      <vt:lpstr>Purpose &amp; Need</vt:lpstr>
      <vt:lpstr>Proposed Improvements</vt:lpstr>
      <vt:lpstr>What’s Under My Street</vt:lpstr>
      <vt:lpstr>PowerPoint Presentation</vt:lpstr>
      <vt:lpstr>Roadway Closures &amp; Removals</vt:lpstr>
      <vt:lpstr>Sanitary Sewer Improvements</vt:lpstr>
      <vt:lpstr>Watermain Improvements</vt:lpstr>
      <vt:lpstr>Service Line Replacements</vt:lpstr>
      <vt:lpstr>Storm Sewer Improvements</vt:lpstr>
      <vt:lpstr>Roadway Improvements</vt:lpstr>
      <vt:lpstr>Construction Process</vt:lpstr>
      <vt:lpstr>Tree Removals</vt:lpstr>
      <vt:lpstr>Roadway Improvements</vt:lpstr>
      <vt:lpstr>Pedestrian Improvements</vt:lpstr>
      <vt:lpstr>Detour Route</vt:lpstr>
      <vt:lpstr>Special Assessments</vt:lpstr>
      <vt:lpstr>Special Assessments</vt:lpstr>
      <vt:lpstr>Communication During Construction</vt:lpstr>
      <vt:lpstr>Communication During Construction</vt:lpstr>
      <vt:lpstr>Communication During Construction</vt:lpstr>
      <vt:lpstr>Communication During Construction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Reid, Arianna D</dc:creator>
  <cp:lastModifiedBy>Cory Bienfang</cp:lastModifiedBy>
  <cp:revision>64</cp:revision>
  <cp:lastPrinted>2025-04-17T17:41:42Z</cp:lastPrinted>
  <dcterms:created xsi:type="dcterms:W3CDTF">2020-03-30T19:11:53Z</dcterms:created>
  <dcterms:modified xsi:type="dcterms:W3CDTF">2025-04-17T17:42:23Z</dcterms:modified>
</cp:coreProperties>
</file>