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339" r:id="rId4"/>
    <p:sldId id="347" r:id="rId5"/>
    <p:sldId id="264" r:id="rId6"/>
    <p:sldId id="324" r:id="rId7"/>
    <p:sldId id="325" r:id="rId8"/>
    <p:sldId id="282" r:id="rId9"/>
    <p:sldId id="285" r:id="rId10"/>
    <p:sldId id="331" r:id="rId11"/>
    <p:sldId id="330" r:id="rId12"/>
    <p:sldId id="350" r:id="rId13"/>
    <p:sldId id="332" r:id="rId14"/>
    <p:sldId id="305" r:id="rId15"/>
    <p:sldId id="349" r:id="rId16"/>
    <p:sldId id="263" r:id="rId17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938"/>
    <a:srgbClr val="13592A"/>
    <a:srgbClr val="000000"/>
    <a:srgbClr val="828282"/>
    <a:srgbClr val="BEBEBE"/>
    <a:srgbClr val="F1E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603" autoAdjust="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1212" y="96"/>
      </p:cViewPr>
      <p:guideLst/>
    </p:cSldViewPr>
  </p:slideViewPr>
  <p:outlineViewPr>
    <p:cViewPr>
      <p:scale>
        <a:sx n="33" d="100"/>
        <a:sy n="33" d="100"/>
      </p:scale>
      <p:origin x="0" y="-4414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4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44719" cy="467231"/>
          </a:xfrm>
          <a:prstGeom prst="rect">
            <a:avLst/>
          </a:prstGeom>
        </p:spPr>
        <p:txBody>
          <a:bodyPr vert="horz" lIns="92790" tIns="46395" rIns="92790" bIns="46395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3" y="3"/>
            <a:ext cx="3044719" cy="467231"/>
          </a:xfrm>
          <a:prstGeom prst="rect">
            <a:avLst/>
          </a:prstGeom>
        </p:spPr>
        <p:txBody>
          <a:bodyPr vert="horz" lIns="92790" tIns="46395" rIns="92790" bIns="46395" rtlCol="0"/>
          <a:lstStyle>
            <a:lvl1pPr algn="r">
              <a:defRPr sz="1100"/>
            </a:lvl1pPr>
          </a:lstStyle>
          <a:p>
            <a:fld id="{25383E6C-39B2-45F6-866B-08B769D7C0E3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5046"/>
            <a:ext cx="3044719" cy="467230"/>
          </a:xfrm>
          <a:prstGeom prst="rect">
            <a:avLst/>
          </a:prstGeom>
        </p:spPr>
        <p:txBody>
          <a:bodyPr vert="horz" lIns="92790" tIns="46395" rIns="92790" bIns="46395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3" y="8845046"/>
            <a:ext cx="3044719" cy="467230"/>
          </a:xfrm>
          <a:prstGeom prst="rect">
            <a:avLst/>
          </a:prstGeom>
        </p:spPr>
        <p:txBody>
          <a:bodyPr vert="horz" lIns="92790" tIns="46395" rIns="92790" bIns="46395" rtlCol="0" anchor="b"/>
          <a:lstStyle>
            <a:lvl1pPr algn="r">
              <a:defRPr sz="1100"/>
            </a:lvl1pPr>
          </a:lstStyle>
          <a:p>
            <a:fld id="{8C3FE2B6-E877-44E5-9663-00AF1042EF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1254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4719" cy="465614"/>
          </a:xfrm>
          <a:prstGeom prst="rect">
            <a:avLst/>
          </a:prstGeom>
        </p:spPr>
        <p:txBody>
          <a:bodyPr vert="horz" lIns="92790" tIns="46395" rIns="92790" bIns="46395" rtlCol="0"/>
          <a:lstStyle>
            <a:lvl1pPr algn="l" eaLnBrk="0" hangingPunct="0">
              <a:defRPr sz="11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3" y="1"/>
            <a:ext cx="3044719" cy="465614"/>
          </a:xfrm>
          <a:prstGeom prst="rect">
            <a:avLst/>
          </a:prstGeom>
        </p:spPr>
        <p:txBody>
          <a:bodyPr vert="horz" wrap="square" lIns="92790" tIns="46395" rIns="92790" bIns="4639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/>
            </a:lvl1pPr>
          </a:lstStyle>
          <a:p>
            <a:fld id="{A7A33DEB-BAC2-40D3-B090-CF0A95437113}" type="datetime1">
              <a:rPr lang="en-US" altLang="en-US" smtClean="0"/>
              <a:t>2/23/2026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700088"/>
            <a:ext cx="4659313" cy="3494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90" tIns="46395" rIns="92790" bIns="4639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9" y="4423333"/>
            <a:ext cx="5621020" cy="4190524"/>
          </a:xfrm>
          <a:prstGeom prst="rect">
            <a:avLst/>
          </a:prstGeom>
        </p:spPr>
        <p:txBody>
          <a:bodyPr vert="horz" lIns="92790" tIns="46395" rIns="92790" bIns="4639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5047"/>
            <a:ext cx="3044719" cy="465614"/>
          </a:xfrm>
          <a:prstGeom prst="rect">
            <a:avLst/>
          </a:prstGeom>
        </p:spPr>
        <p:txBody>
          <a:bodyPr vert="horz" lIns="92790" tIns="46395" rIns="92790" bIns="46395" rtlCol="0" anchor="b"/>
          <a:lstStyle>
            <a:lvl1pPr algn="l" eaLnBrk="0" hangingPunct="0">
              <a:defRPr sz="11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3" y="8845047"/>
            <a:ext cx="3044719" cy="465614"/>
          </a:xfrm>
          <a:prstGeom prst="rect">
            <a:avLst/>
          </a:prstGeom>
        </p:spPr>
        <p:txBody>
          <a:bodyPr vert="horz" wrap="square" lIns="92790" tIns="46395" rIns="92790" bIns="4639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100"/>
            </a:lvl1pPr>
          </a:lstStyle>
          <a:p>
            <a:fld id="{F8942D1D-94D4-4883-8FF7-D2F71A2AFC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780346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Project Name and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42D1D-94D4-4883-8FF7-D2F71A2AFC02}" type="slidenum">
              <a:rPr lang="en-US" altLang="en-US" smtClean="0"/>
              <a:pPr/>
              <a:t>1</a:t>
            </a:fld>
            <a:endParaRPr lang="en-US" alt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2064-3469-490C-A924-BB8205DA31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D66FB03-0EA2-476C-AF5B-0939554D6A0F}" type="datetime1">
              <a:rPr lang="en-US" altLang="en-US" smtClean="0"/>
              <a:t>2/23/2026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1132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as necessary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7A33DEB-BAC2-40D3-B090-CF0A95437113}" type="datetime1">
              <a:rPr lang="en-US" altLang="en-US" smtClean="0"/>
              <a:t>2/23/2026</a:t>
            </a:fld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42D1D-94D4-4883-8FF7-D2F71A2AFC02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0708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with project specific information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7A33DEB-BAC2-40D3-B090-CF0A95437113}" type="datetime1">
              <a:rPr lang="en-US" altLang="en-US" smtClean="0"/>
              <a:t>2/23/2026</a:t>
            </a:fld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42D1D-94D4-4883-8FF7-D2F71A2AFC02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6718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based on project specific information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7A33DEB-BAC2-40D3-B090-CF0A95437113}" type="datetime1">
              <a:rPr lang="en-US" altLang="en-US" smtClean="0"/>
              <a:t>2/23/2026</a:t>
            </a:fld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42D1D-94D4-4883-8FF7-D2F71A2AFC02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5283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F047E-3F31-DD16-6603-43517F0C5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8A6128-1D38-5826-85D4-06DEDD2A9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55151E-F727-3E7A-84B5-3BC19C04F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based on project specific information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A9145-81D3-93A0-B9B4-C98F02AC266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7A33DEB-BAC2-40D3-B090-CF0A95437113}" type="datetime1">
              <a:rPr lang="en-US" altLang="en-US" smtClean="0"/>
              <a:t>2/23/2026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E6DCA-0566-E4C7-AECC-3C153387E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42D1D-94D4-4883-8FF7-D2F71A2AFC02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3665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public improvement line &amp; approve plans 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7A33DEB-BAC2-40D3-B090-CF0A95437113}" type="datetime1">
              <a:rPr lang="en-US" altLang="en-US" smtClean="0"/>
              <a:t>2/23/2026</a:t>
            </a:fld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42D1D-94D4-4883-8FF7-D2F71A2AFC02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408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EACF5-71C3-FD22-7A3D-48F94796D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A337C-7ED1-FE49-083E-F8320464D7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09D31F-7301-0564-B232-B858D186F6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EFEB3-0CFD-E715-1D5C-B7567025D8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7A33DEB-BAC2-40D3-B090-CF0A95437113}" type="datetime1">
              <a:rPr lang="en-US" altLang="en-US" smtClean="0"/>
              <a:t>2/23/2026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90AEE-90F5-943A-1D5B-D8B9EA08C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42D1D-94D4-4883-8FF7-D2F71A2AFC02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914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reen image_roundabout_ang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51389" r="11778" b="23145"/>
          <a:stretch>
            <a:fillRect/>
          </a:stretch>
        </p:blipFill>
        <p:spPr bwMode="auto">
          <a:xfrm>
            <a:off x="0" y="129540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3200400"/>
            <a:ext cx="9144000" cy="76200"/>
          </a:xfrm>
          <a:prstGeom prst="rect">
            <a:avLst/>
          </a:prstGeom>
          <a:solidFill>
            <a:srgbClr val="BEBE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69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7" name="Picture 9" descr="Bolton-Menk_2c_PMS349-bl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194440"/>
            <a:ext cx="1325877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981075"/>
          </a:xfr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DINOT-Bold"/>
                <a:cs typeface="DINOT-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504950"/>
          </a:xfrm>
        </p:spPr>
        <p:txBody>
          <a:bodyPr/>
          <a:lstStyle>
            <a:lvl1pPr marL="0" indent="0" algn="ctr">
              <a:buFont typeface="Symbol" charset="0"/>
              <a:buNone/>
              <a:defRPr sz="2800" b="0" i="0">
                <a:solidFill>
                  <a:srgbClr val="000000"/>
                </a:solidFill>
                <a:latin typeface="DINOT-Medium"/>
                <a:cs typeface="DINOT-Medium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066989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6200" y="62484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BA5443-410D-4C55-967F-EC790E485217}" type="slidenum">
              <a:rPr lang="en-US" sz="1400" smtClean="0">
                <a:solidFill>
                  <a:schemeClr val="accent3"/>
                </a:solidFill>
                <a:latin typeface="Calibri" panose="020F0502020204030204" pitchFamily="34" charset="0"/>
              </a:rPr>
              <a:t>‹#›</a:t>
            </a:fld>
            <a:endParaRPr lang="en-US" sz="1400" dirty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2524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97707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2057400"/>
            <a:ext cx="3767138" cy="3838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1063" y="2057400"/>
            <a:ext cx="3767137" cy="3838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515359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767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57437"/>
            <a:ext cx="4040188" cy="3509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1767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7437"/>
            <a:ext cx="4041775" cy="3205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123122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686675" cy="11953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475887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60878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213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051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8535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736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200"/>
            <a:ext cx="5486400" cy="3883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40363"/>
            <a:ext cx="5486400" cy="500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316636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bar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81000"/>
            <a:ext cx="7686675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76866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29" name="Oval 5"/>
          <p:cNvSpPr>
            <a:spLocks noChangeArrowheads="1"/>
          </p:cNvSpPr>
          <p:nvPr/>
        </p:nvSpPr>
        <p:spPr bwMode="auto">
          <a:xfrm>
            <a:off x="8153400" y="6019800"/>
            <a:ext cx="762000" cy="7620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30" name="Picture 1" descr="too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096000"/>
            <a:ext cx="5969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ransition spd="slow">
    <p:push dir="u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938"/>
          </a:solidFill>
          <a:latin typeface="DINOT-Bold"/>
          <a:ea typeface="MS PGothic" panose="020B0600070205080204" pitchFamily="34" charset="-128"/>
          <a:cs typeface="DINOT-Bold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938"/>
          </a:solidFill>
          <a:latin typeface="DINOT-Bold" charset="0"/>
          <a:ea typeface="MS PGothic" panose="020B0600070205080204" pitchFamily="34" charset="-128"/>
          <a:cs typeface="Osak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938"/>
          </a:solidFill>
          <a:latin typeface="DINOT-Bold" charset="0"/>
          <a:ea typeface="MS PGothic" panose="020B0600070205080204" pitchFamily="34" charset="-128"/>
          <a:cs typeface="Osak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938"/>
          </a:solidFill>
          <a:latin typeface="DINOT-Bold" charset="0"/>
          <a:ea typeface="MS PGothic" panose="020B0600070205080204" pitchFamily="34" charset="-128"/>
          <a:cs typeface="Osak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938"/>
          </a:solidFill>
          <a:latin typeface="DINOT-Bold" charset="0"/>
          <a:ea typeface="MS PGothic" panose="020B0600070205080204" pitchFamily="34" charset="-128"/>
          <a:cs typeface="Osak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Osaka" charset="0"/>
          <a:cs typeface="Osak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Osaka" charset="0"/>
          <a:cs typeface="Osak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Osaka" charset="0"/>
          <a:cs typeface="Osak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1" fontAlgn="base" hangingPunct="1">
        <a:spcBef>
          <a:spcPct val="10000"/>
        </a:spcBef>
        <a:spcAft>
          <a:spcPct val="20000"/>
        </a:spcAft>
        <a:buFont typeface="Arial" panose="020B0604020202020204" pitchFamily="34" charset="0"/>
        <a:buChar char="•"/>
        <a:defRPr sz="2400">
          <a:solidFill>
            <a:srgbClr val="000000"/>
          </a:solidFill>
          <a:latin typeface="DINOT-Medium"/>
          <a:ea typeface="MS PGothic" panose="020B0600070205080204" pitchFamily="34" charset="-128"/>
          <a:cs typeface="DINOT-Medium"/>
        </a:defRPr>
      </a:lvl1pPr>
      <a:lvl2pPr marL="742950" indent="-285750" algn="l" rtl="0" eaLnBrk="1" fontAlgn="base" hangingPunct="1">
        <a:spcBef>
          <a:spcPct val="0"/>
        </a:spcBef>
        <a:spcAft>
          <a:spcPct val="20000"/>
        </a:spcAft>
        <a:buClr>
          <a:schemeClr val="tx2"/>
        </a:buClr>
        <a:buSzPct val="90000"/>
        <a:buFont typeface="Arial" panose="020B0604020202020204" pitchFamily="34" charset="0"/>
        <a:buChar char="•"/>
        <a:defRPr sz="2200">
          <a:solidFill>
            <a:srgbClr val="000000"/>
          </a:solidFill>
          <a:latin typeface="DINOT-Medium"/>
          <a:ea typeface="MS PGothic" panose="020B0600070205080204" pitchFamily="34" charset="-128"/>
          <a:cs typeface="DINOT-Medium"/>
        </a:defRPr>
      </a:lvl2pPr>
      <a:lvl3pPr marL="1143000" indent="-228600" algn="l" rtl="0" eaLnBrk="1" fontAlgn="base" hangingPunct="1">
        <a:spcBef>
          <a:spcPct val="0"/>
        </a:spcBef>
        <a:spcAft>
          <a:spcPct val="20000"/>
        </a:spcAft>
        <a:buClr>
          <a:schemeClr val="tx2"/>
        </a:buClr>
        <a:buSzPct val="80000"/>
        <a:buFont typeface="Arial" panose="020B0604020202020204" pitchFamily="34" charset="0"/>
        <a:buChar char="•"/>
        <a:defRPr sz="2200">
          <a:solidFill>
            <a:srgbClr val="000000"/>
          </a:solidFill>
          <a:latin typeface="DINOT-Medium"/>
          <a:ea typeface="MS PGothic" panose="020B0600070205080204" pitchFamily="34" charset="-128"/>
          <a:cs typeface="DINOT-Medium"/>
        </a:defRPr>
      </a:lvl3pPr>
      <a:lvl4pPr marL="1600200" indent="-228600" algn="l" rtl="0" eaLnBrk="1" fontAlgn="base" hangingPunct="1">
        <a:spcBef>
          <a:spcPct val="0"/>
        </a:spcBef>
        <a:spcAft>
          <a:spcPct val="20000"/>
        </a:spcAft>
        <a:buSzPct val="70000"/>
        <a:buChar char="•"/>
        <a:defRPr sz="2200">
          <a:solidFill>
            <a:srgbClr val="000000"/>
          </a:solidFill>
          <a:latin typeface="DINOT-Medium"/>
          <a:ea typeface="MS PGothic" panose="020B0600070205080204" pitchFamily="34" charset="-128"/>
          <a:cs typeface="DINOT-Medium"/>
        </a:defRPr>
      </a:lvl4pPr>
      <a:lvl5pPr marL="2057400" indent="-228600" algn="l" rtl="0" eaLnBrk="1" fontAlgn="base" hangingPunct="1">
        <a:spcBef>
          <a:spcPct val="0"/>
        </a:spcBef>
        <a:spcAft>
          <a:spcPct val="20000"/>
        </a:spcAft>
        <a:buClr>
          <a:schemeClr val="tx2"/>
        </a:buClr>
        <a:buSzPct val="60000"/>
        <a:buFont typeface="Arial" panose="020B0604020202020204" pitchFamily="34" charset="0"/>
        <a:buChar char="•"/>
        <a:defRPr sz="2200">
          <a:solidFill>
            <a:srgbClr val="000000"/>
          </a:solidFill>
          <a:latin typeface="DINOT-Medium"/>
          <a:ea typeface="MS PGothic" panose="020B0600070205080204" pitchFamily="34" charset="-128"/>
          <a:cs typeface="DINOT-Medium"/>
        </a:defRPr>
      </a:lvl5pPr>
      <a:lvl6pPr marL="2514600" indent="-228600" algn="l" rtl="0" eaLnBrk="1" fontAlgn="base" hangingPunct="1">
        <a:spcBef>
          <a:spcPct val="0"/>
        </a:spcBef>
        <a:spcAft>
          <a:spcPct val="20000"/>
        </a:spcAft>
        <a:buFont typeface="Webdings" charset="0"/>
        <a:buChar char="4"/>
        <a:defRPr sz="2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0"/>
        </a:spcBef>
        <a:spcAft>
          <a:spcPct val="20000"/>
        </a:spcAft>
        <a:buFont typeface="Webdings" charset="0"/>
        <a:buChar char="4"/>
        <a:defRPr sz="2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0"/>
        </a:spcBef>
        <a:spcAft>
          <a:spcPct val="20000"/>
        </a:spcAft>
        <a:buFont typeface="Webdings" charset="0"/>
        <a:buChar char="4"/>
        <a:defRPr sz="2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0"/>
        </a:spcBef>
        <a:spcAft>
          <a:spcPct val="20000"/>
        </a:spcAft>
        <a:buFont typeface="Webdings" charset="0"/>
        <a:buChar char="4"/>
        <a:defRPr sz="2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5.jp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1" y="1524000"/>
            <a:ext cx="9448800" cy="15049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a typeface="+mj-ea"/>
              </a:rPr>
              <a:t>Lighthouse Point Road &amp; 3</a:t>
            </a:r>
            <a:r>
              <a:rPr lang="en-US" sz="3600" baseline="30000" dirty="0">
                <a:solidFill>
                  <a:schemeClr val="bg1"/>
                </a:solidFill>
                <a:ea typeface="+mj-ea"/>
              </a:rPr>
              <a:t>rd</a:t>
            </a:r>
            <a:r>
              <a:rPr lang="en-US" sz="3600" dirty="0">
                <a:solidFill>
                  <a:schemeClr val="bg1"/>
                </a:solidFill>
                <a:ea typeface="+mj-ea"/>
              </a:rPr>
              <a:t> Street Reconstruction – Public Improvement Hearing</a:t>
            </a:r>
            <a:endParaRPr lang="en-US" sz="2400" dirty="0">
              <a:solidFill>
                <a:schemeClr val="bg1"/>
              </a:solidFill>
              <a:ea typeface="+mj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46" y="30480"/>
            <a:ext cx="685800" cy="728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037DC-D4D0-E00F-15ED-D1C97DA59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473" y="3520106"/>
            <a:ext cx="4463053" cy="2600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City Assessment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5" y="1611948"/>
            <a:ext cx="7839075" cy="4331652"/>
          </a:xfrm>
        </p:spPr>
        <p:txBody>
          <a:bodyPr/>
          <a:lstStyle/>
          <a:p>
            <a:pPr>
              <a:buFont typeface="Symbol" charset="0"/>
              <a:buChar char=""/>
              <a:defRPr/>
            </a:pPr>
            <a:r>
              <a:rPr lang="en-US" dirty="0"/>
              <a:t>Term of assessment - 15 years for bituminous street and sidewalk</a:t>
            </a:r>
          </a:p>
          <a:p>
            <a:pPr>
              <a:buFont typeface="Symbol" charset="0"/>
              <a:buChar char=""/>
              <a:defRPr/>
            </a:pPr>
            <a:r>
              <a:rPr lang="en-US" dirty="0"/>
              <a:t>Assessment method - Front Footage Method</a:t>
            </a:r>
          </a:p>
          <a:p>
            <a:pPr>
              <a:buFont typeface="Symbol" charset="0"/>
              <a:buChar char=""/>
              <a:defRPr/>
            </a:pPr>
            <a:r>
              <a:rPr lang="en-US" dirty="0"/>
              <a:t>For properties that are corner lots, assessments shall be based on 50% of the cost for the street which the property is addressed to, </a:t>
            </a:r>
            <a:r>
              <a:rPr lang="en-US" b="1" i="1" u="sng" dirty="0"/>
              <a:t>and</a:t>
            </a:r>
            <a:r>
              <a:rPr lang="en-US" dirty="0"/>
              <a:t> 15% of the cost for the side lot street frontage.</a:t>
            </a:r>
          </a:p>
          <a:p>
            <a:pPr>
              <a:buFont typeface="Symbol" charset="0"/>
              <a:buChar char=""/>
              <a:defRPr/>
            </a:pPr>
            <a:r>
              <a:rPr lang="en-US" dirty="0"/>
              <a:t>$50 per square (5'x5') for walks</a:t>
            </a:r>
          </a:p>
          <a:p>
            <a:pPr>
              <a:buFont typeface="Symbol" charset="0"/>
              <a:buChar char=""/>
              <a:defRPr/>
            </a:pPr>
            <a:r>
              <a:rPr lang="en-US" dirty="0"/>
              <a:t>New Main Line Sewer and Water - 100% of cost assessed to property Owner/Developer</a:t>
            </a:r>
          </a:p>
          <a:p>
            <a:pPr>
              <a:buFont typeface="Symbol" charset="0"/>
              <a:buChar char=""/>
              <a:defRPr/>
            </a:pPr>
            <a:endParaRPr lang="en-US" dirty="0"/>
          </a:p>
          <a:p>
            <a:pPr>
              <a:buFont typeface="Symbol" charset="0"/>
              <a:buChar char=""/>
              <a:defRPr/>
            </a:pPr>
            <a:endParaRPr lang="en-US" dirty="0"/>
          </a:p>
          <a:p>
            <a:pPr lvl="1">
              <a:buFont typeface="Symbol" charset="0"/>
              <a:buChar char=""/>
              <a:defRPr/>
            </a:pPr>
            <a:endParaRPr lang="en-US" sz="1000" dirty="0"/>
          </a:p>
          <a:p>
            <a:pPr marL="457200" lvl="1" indent="0">
              <a:buNone/>
              <a:defRPr/>
            </a:pPr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99" y="228600"/>
            <a:ext cx="77520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256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Proposed Project Assessments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99" y="228600"/>
            <a:ext cx="775201" cy="82296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5F9368-4ECB-D6FA-4638-D7C3C3B60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auto">
          <a:xfrm>
            <a:off x="2133600" y="1371600"/>
            <a:ext cx="4876800" cy="4926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99416689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592B2-8586-ED5E-CE1C-5D52C7827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C1EA-9BB2-2844-A3D5-95E897A1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2" y="228600"/>
            <a:ext cx="7686675" cy="1195388"/>
          </a:xfrm>
        </p:spPr>
        <p:txBody>
          <a:bodyPr/>
          <a:lstStyle/>
          <a:p>
            <a:r>
              <a:rPr lang="en-US" u="sng" dirty="0"/>
              <a:t>Proposed Project Assessments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B2F55-4D59-579F-9E51-0DD7F9027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99" y="228600"/>
            <a:ext cx="775201" cy="82296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70CABC-799A-FC49-FE97-F5CEC177CDBD}"/>
              </a:ext>
            </a:extLst>
          </p:cNvPr>
          <p:cNvSpPr txBox="1">
            <a:spLocks/>
          </p:cNvSpPr>
          <p:nvPr/>
        </p:nvSpPr>
        <p:spPr bwMode="auto">
          <a:xfrm>
            <a:off x="453524" y="1029694"/>
            <a:ext cx="7686675" cy="558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10000"/>
              </a:spcBef>
              <a:spcAft>
                <a:spcPct val="20000"/>
              </a:spcAft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DINOT-Medium"/>
                <a:ea typeface="MS PGothic" panose="020B0600070205080204" pitchFamily="34" charset="-128"/>
                <a:cs typeface="DINOT-Medium"/>
              </a:defRPr>
            </a:lvl1pPr>
            <a:lvl2pPr marL="742950" indent="-28575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DINOT-Medium"/>
                <a:ea typeface="MS PGothic" panose="020B0600070205080204" pitchFamily="34" charset="-128"/>
                <a:cs typeface="DINOT-Medium"/>
              </a:defRPr>
            </a:lvl2pPr>
            <a:lvl3pPr marL="1143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DINOT-Medium"/>
                <a:ea typeface="MS PGothic" panose="020B0600070205080204" pitchFamily="34" charset="-128"/>
                <a:cs typeface="DINOT-Medium"/>
              </a:defRPr>
            </a:lvl3pPr>
            <a:lvl4pPr marL="1600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buSzPct val="70000"/>
              <a:buChar char="•"/>
              <a:defRPr sz="2200">
                <a:solidFill>
                  <a:srgbClr val="000000"/>
                </a:solidFill>
                <a:latin typeface="DINOT-Medium"/>
                <a:ea typeface="MS PGothic" panose="020B0600070205080204" pitchFamily="34" charset="-128"/>
                <a:cs typeface="DINOT-Medium"/>
              </a:defRPr>
            </a:lvl4pPr>
            <a:lvl5pPr marL="2057400" indent="-2286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2"/>
              </a:buClr>
              <a:buSzPct val="6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DINOT-Medium"/>
                <a:ea typeface="MS PGothic" panose="020B0600070205080204" pitchFamily="34" charset="-128"/>
                <a:cs typeface="DINOT-Medium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buFont typeface="Webdings" charset="0"/>
              <a:buChar char="4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buFont typeface="Webdings" charset="0"/>
              <a:buChar char="4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buFont typeface="Webdings" charset="0"/>
              <a:buChar char="4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buFont typeface="Webdings" charset="0"/>
              <a:buChar char="4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000" kern="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kern="0" dirty="0"/>
              <a:t>Method of assessment proposed: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kern="0" dirty="0"/>
              <a:t>Total project front footage = </a:t>
            </a:r>
            <a:r>
              <a:rPr lang="en-US" sz="2000" b="1" kern="0" dirty="0"/>
              <a:t>2,888 FT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kern="0" dirty="0"/>
              <a:t>Total estimated street cost = </a:t>
            </a:r>
            <a:r>
              <a:rPr lang="en-US" sz="2000" b="1" kern="0" dirty="0"/>
              <a:t>$1,077,498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kern="0" dirty="0"/>
              <a:t>Assessable cost – 15% = </a:t>
            </a:r>
            <a:r>
              <a:rPr lang="en-US" sz="2000" b="1" kern="0" dirty="0"/>
              <a:t>$161,625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kern="0" dirty="0"/>
              <a:t>Front footage assessment = $161,625 / 2,888 FT </a:t>
            </a:r>
            <a:r>
              <a:rPr lang="en-US" sz="2000" b="1" kern="0" dirty="0"/>
              <a:t>= </a:t>
            </a:r>
            <a:r>
              <a:rPr lang="en-US" sz="2000" b="1" u="sng" kern="0" dirty="0"/>
              <a:t>$55.96/FF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kern="0" dirty="0"/>
              <a:t>Sidewalk area per parcel = </a:t>
            </a:r>
            <a:r>
              <a:rPr lang="en-US" sz="2000" b="1" kern="0" dirty="0"/>
              <a:t>25 square feet</a:t>
            </a:r>
            <a:endParaRPr lang="en-US" sz="2000" b="1" u="sng" kern="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kern="0" dirty="0"/>
              <a:t>Total sidewalk assessment per parcel = 25 SF x $50 </a:t>
            </a:r>
            <a:r>
              <a:rPr lang="en-US" sz="2000" b="1" kern="0" dirty="0"/>
              <a:t>= </a:t>
            </a:r>
            <a:r>
              <a:rPr lang="en-US" sz="2000" b="1" u="sng" kern="0" dirty="0"/>
              <a:t>$1,250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n-US" b="1" u="sng" kern="0" dirty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n-US" kern="0" dirty="0"/>
          </a:p>
          <a:p>
            <a:pPr lvl="1">
              <a:buFont typeface="Symbol" charset="0"/>
              <a:buChar char=""/>
              <a:defRPr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99368135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Preliminary Assessment Roll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99" y="228600"/>
            <a:ext cx="775201" cy="82296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02BB2C-2E7A-DDF6-4E7F-73F6EC9B1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59026" y="2484679"/>
            <a:ext cx="8825948" cy="1888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12531196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Proposed Project Schedule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99" y="228600"/>
            <a:ext cx="775201" cy="82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B23F7A-8026-3453-070B-C0417F1C60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1898" y="2057400"/>
            <a:ext cx="8728671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73BAE0-1129-C24F-C6D3-5E673ED96B4B}"/>
              </a:ext>
            </a:extLst>
          </p:cNvPr>
          <p:cNvSpPr/>
          <p:nvPr/>
        </p:nvSpPr>
        <p:spPr bwMode="auto">
          <a:xfrm>
            <a:off x="457200" y="2743200"/>
            <a:ext cx="8001000" cy="609600"/>
          </a:xfrm>
          <a:prstGeom prst="rect">
            <a:avLst/>
          </a:prstGeom>
          <a:solidFill>
            <a:srgbClr val="FFFF00">
              <a:alpha val="20000"/>
            </a:srgb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21299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08FE0-C610-41DC-0145-D724EBB91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03B419-F144-C194-86A3-2D2BB9F3BECC}"/>
              </a:ext>
            </a:extLst>
          </p:cNvPr>
          <p:cNvSpPr/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13592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660A7-18C1-7CF7-9ACE-32A0E54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2" y="88106"/>
            <a:ext cx="7686675" cy="1195388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D66D3-344D-4E41-9200-0DE768FB04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1585" r="3309" b="707"/>
          <a:stretch>
            <a:fillRect/>
          </a:stretch>
        </p:blipFill>
        <p:spPr>
          <a:xfrm>
            <a:off x="0" y="1361440"/>
            <a:ext cx="9144000" cy="5486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46B4F-EF41-9C6C-1158-84B64CE8B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17" y="227727"/>
            <a:ext cx="775201" cy="822960"/>
          </a:xfrm>
          <a:prstGeom prst="rect">
            <a:avLst/>
          </a:prstGeom>
        </p:spPr>
      </p:pic>
      <p:pic>
        <p:nvPicPr>
          <p:cNvPr id="10" name="Graphic 9" descr="Receiver">
            <a:extLst>
              <a:ext uri="{FF2B5EF4-FFF2-40B4-BE49-F238E27FC236}">
                <a16:creationId xmlns:a16="http://schemas.microsoft.com/office/drawing/2014/main" id="{5BFC8FD8-06BA-A2BE-37A8-DDDF2BB16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5474" y="4335729"/>
            <a:ext cx="914400" cy="914400"/>
          </a:xfrm>
          <a:prstGeom prst="rect">
            <a:avLst/>
          </a:prstGeom>
        </p:spPr>
      </p:pic>
      <p:pic>
        <p:nvPicPr>
          <p:cNvPr id="11" name="Graphic 10" descr="Email">
            <a:extLst>
              <a:ext uri="{FF2B5EF4-FFF2-40B4-BE49-F238E27FC236}">
                <a16:creationId xmlns:a16="http://schemas.microsoft.com/office/drawing/2014/main" id="{F28B3116-1195-4C25-17D7-A0AE7E851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5474" y="2216676"/>
            <a:ext cx="914400" cy="914400"/>
          </a:xfrm>
          <a:prstGeom prst="rect">
            <a:avLst/>
          </a:prstGeom>
        </p:spPr>
      </p:pic>
      <p:pic>
        <p:nvPicPr>
          <p:cNvPr id="12" name="Graphic 11" descr="Smart Phone">
            <a:extLst>
              <a:ext uri="{FF2B5EF4-FFF2-40B4-BE49-F238E27FC236}">
                <a16:creationId xmlns:a16="http://schemas.microsoft.com/office/drawing/2014/main" id="{FE202977-7890-F124-6B96-3E5F17728D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96883" y="3456864"/>
            <a:ext cx="914400" cy="914400"/>
          </a:xfrm>
          <a:prstGeom prst="rect">
            <a:avLst/>
          </a:prstGeom>
        </p:spPr>
      </p:pic>
      <p:pic>
        <p:nvPicPr>
          <p:cNvPr id="13" name="Graphic 12" descr="Internet">
            <a:extLst>
              <a:ext uri="{FF2B5EF4-FFF2-40B4-BE49-F238E27FC236}">
                <a16:creationId xmlns:a16="http://schemas.microsoft.com/office/drawing/2014/main" id="{BABE9146-08FA-37FC-B4F2-40AD1565C2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96883" y="1552734"/>
            <a:ext cx="914400" cy="914400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E94FB7C-B62B-0953-0724-250DC25158C7}"/>
              </a:ext>
            </a:extLst>
          </p:cNvPr>
          <p:cNvSpPr txBox="1">
            <a:spLocks/>
          </p:cNvSpPr>
          <p:nvPr/>
        </p:nvSpPr>
        <p:spPr>
          <a:xfrm>
            <a:off x="331086" y="2401044"/>
            <a:ext cx="4245994" cy="772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</a:rPr>
              <a:t>Website</a:t>
            </a:r>
          </a:p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</a:rPr>
              <a:t>Lighthousepointreconstruction.com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C6A4EA1-5D53-E238-1E1D-BD3DA72CFFFD}"/>
              </a:ext>
            </a:extLst>
          </p:cNvPr>
          <p:cNvSpPr txBox="1">
            <a:spLocks/>
          </p:cNvSpPr>
          <p:nvPr/>
        </p:nvSpPr>
        <p:spPr>
          <a:xfrm>
            <a:off x="4171131" y="3241941"/>
            <a:ext cx="4903086" cy="772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</a:rPr>
              <a:t>Email</a:t>
            </a:r>
          </a:p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</a:rPr>
              <a:t>info@lighthousepointreconstruction.com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89B4872-0CCB-C74B-E08E-61ACDDAFBF4C}"/>
              </a:ext>
            </a:extLst>
          </p:cNvPr>
          <p:cNvSpPr txBox="1">
            <a:spLocks/>
          </p:cNvSpPr>
          <p:nvPr/>
        </p:nvSpPr>
        <p:spPr>
          <a:xfrm>
            <a:off x="326006" y="4442359"/>
            <a:ext cx="4245994" cy="772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</a:rPr>
              <a:t>Email Updates</a:t>
            </a:r>
          </a:p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</a:rPr>
              <a:t>Lighthousepointreconstruction.com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2214DA0-23A0-A449-7A6D-BD7A4432AA46}"/>
              </a:ext>
            </a:extLst>
          </p:cNvPr>
          <p:cNvSpPr txBox="1">
            <a:spLocks/>
          </p:cNvSpPr>
          <p:nvPr/>
        </p:nvSpPr>
        <p:spPr>
          <a:xfrm>
            <a:off x="4499677" y="5317915"/>
            <a:ext cx="4245994" cy="772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</a:rPr>
              <a:t>Help Line</a:t>
            </a:r>
          </a:p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chemeClr val="tx2"/>
                </a:solidFill>
              </a:rPr>
              <a:t>507-613-8905</a:t>
            </a:r>
          </a:p>
        </p:txBody>
      </p:sp>
    </p:spTree>
    <p:extLst>
      <p:ext uri="{BB962C8B-B14F-4D97-AF65-F5344CB8AC3E}">
        <p14:creationId xmlns:p14="http://schemas.microsoft.com/office/powerpoint/2010/main" val="19724642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Proposed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5" y="1371600"/>
            <a:ext cx="7686675" cy="3657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What is under a typical street?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t="21574" r="2502" b="11415"/>
          <a:stretch/>
        </p:blipFill>
        <p:spPr bwMode="auto">
          <a:xfrm>
            <a:off x="200819" y="1974294"/>
            <a:ext cx="8742362" cy="4009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99" y="228600"/>
            <a:ext cx="77520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4107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u="sng" dirty="0">
                <a:ea typeface="+mj-ea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en-US" sz="900" dirty="0">
              <a:ea typeface="+mn-ea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ea typeface="+mn-ea"/>
              </a:rPr>
              <a:t>Proposed Improvements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900" b="1" dirty="0">
              <a:ea typeface="+mn-ea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ea typeface="+mn-ea"/>
              </a:rPr>
              <a:t>Estimated Costs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900" b="1" dirty="0">
              <a:ea typeface="+mn-ea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ea typeface="+mn-ea"/>
              </a:rPr>
              <a:t>Proposed Funding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900" b="1" dirty="0">
              <a:ea typeface="+mn-ea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ea typeface="+mn-ea"/>
              </a:rPr>
              <a:t>Proposed Schedule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99" y="228600"/>
            <a:ext cx="775201" cy="8229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Overall Project Layout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99" y="228600"/>
            <a:ext cx="775201" cy="822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9752C3-D2A6-7A82-05CD-2C1E04958D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58350" y="1694738"/>
            <a:ext cx="6827299" cy="3978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012112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Proposed Utility Improvements</a:t>
            </a:r>
            <a:br>
              <a:rPr lang="en-US" dirty="0"/>
            </a:br>
            <a:r>
              <a:rPr lang="en-US" sz="2800" dirty="0"/>
              <a:t>3</a:t>
            </a:r>
            <a:r>
              <a:rPr lang="en-US" sz="2800" baseline="30000" dirty="0"/>
              <a:t>rd</a:t>
            </a:r>
            <a:r>
              <a:rPr lang="en-US" sz="2800" dirty="0"/>
              <a:t> Street &amp; Lighthouse Point Road</a:t>
            </a:r>
            <a:endParaRPr lang="en-US" sz="28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99" y="228600"/>
            <a:ext cx="775201" cy="822960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102FDC3-0298-3383-FF93-D2D965901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533400" y="1524000"/>
            <a:ext cx="7924800" cy="4511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7FCD45-B946-97B8-3A7A-8486044101B1}"/>
              </a:ext>
            </a:extLst>
          </p:cNvPr>
          <p:cNvSpPr txBox="1"/>
          <p:nvPr/>
        </p:nvSpPr>
        <p:spPr>
          <a:xfrm>
            <a:off x="3581400" y="4191000"/>
            <a:ext cx="1371600" cy="1415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800" dirty="0">
                <a:solidFill>
                  <a:schemeClr val="tx2"/>
                </a:solidFill>
              </a:rPr>
              <a:t>LIGHTHOUSE POINT ROAD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E65824-AB97-41B0-BF3F-A1E57AA226D0}"/>
              </a:ext>
            </a:extLst>
          </p:cNvPr>
          <p:cNvSpPr txBox="1"/>
          <p:nvPr/>
        </p:nvSpPr>
        <p:spPr>
          <a:xfrm rot="16200000">
            <a:off x="5545356" y="3075022"/>
            <a:ext cx="852845" cy="1415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800" dirty="0">
                <a:solidFill>
                  <a:schemeClr val="tx2"/>
                </a:solidFill>
              </a:rPr>
              <a:t>SOUTH AVENUE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5EEDA4-0109-9CB3-B204-4B410CE648E5}"/>
              </a:ext>
            </a:extLst>
          </p:cNvPr>
          <p:cNvSpPr txBox="1"/>
          <p:nvPr/>
        </p:nvSpPr>
        <p:spPr>
          <a:xfrm rot="16200000">
            <a:off x="7329844" y="3029598"/>
            <a:ext cx="762000" cy="1415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800" dirty="0">
                <a:solidFill>
                  <a:schemeClr val="tx2"/>
                </a:solidFill>
              </a:rPr>
              <a:t>1ST AVENUE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8BC08-0A7F-1569-A476-F266DD502153}"/>
              </a:ext>
            </a:extLst>
          </p:cNvPr>
          <p:cNvSpPr txBox="1"/>
          <p:nvPr/>
        </p:nvSpPr>
        <p:spPr>
          <a:xfrm>
            <a:off x="6477000" y="3621472"/>
            <a:ext cx="654278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schemeClr val="tx2"/>
                </a:solidFill>
              </a:rPr>
              <a:t>3</a:t>
            </a:r>
            <a:r>
              <a:rPr lang="en-US" sz="800" baseline="30000" dirty="0">
                <a:solidFill>
                  <a:schemeClr val="tx2"/>
                </a:solidFill>
              </a:rPr>
              <a:t>RD</a:t>
            </a:r>
            <a:r>
              <a:rPr lang="en-US" sz="800" dirty="0">
                <a:solidFill>
                  <a:schemeClr val="tx2"/>
                </a:solidFill>
              </a:rPr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38563294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Proposed Street Improvements</a:t>
            </a:r>
            <a:br>
              <a:rPr lang="en-US" dirty="0"/>
            </a:br>
            <a:r>
              <a:rPr lang="en-US" sz="2800" dirty="0"/>
              <a:t>3</a:t>
            </a:r>
            <a:r>
              <a:rPr lang="en-US" sz="2800" baseline="30000" dirty="0"/>
              <a:t>rd</a:t>
            </a:r>
            <a:r>
              <a:rPr lang="en-US" sz="2800" dirty="0"/>
              <a:t> Street &amp; Lighthouse Point Road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99" y="228600"/>
            <a:ext cx="775201" cy="82296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9F0BA9B-C006-B4FA-80CF-9A680C20A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 bwMode="auto">
          <a:xfrm>
            <a:off x="685800" y="1576388"/>
            <a:ext cx="7542266" cy="4464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90096822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Proposed Improvements – 3</a:t>
            </a:r>
            <a:r>
              <a:rPr lang="en-US" u="sng" baseline="30000" dirty="0"/>
              <a:t>rd</a:t>
            </a:r>
            <a:r>
              <a:rPr lang="en-US" u="sng" dirty="0"/>
              <a:t> Street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99" y="228600"/>
            <a:ext cx="775201" cy="822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BDD113-FDCB-4AFB-A68C-AE89E3D63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072398"/>
            <a:ext cx="1371600" cy="470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28AFCF-ADAE-1B0B-8223-3D7D56C5EB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0040" y="1318892"/>
            <a:ext cx="7729642" cy="4572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448841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81000"/>
            <a:ext cx="7772400" cy="1195388"/>
          </a:xfrm>
        </p:spPr>
        <p:txBody>
          <a:bodyPr/>
          <a:lstStyle/>
          <a:p>
            <a:r>
              <a:rPr lang="en-US" u="sng" dirty="0"/>
              <a:t>Proposed Improvements – LHP Road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99" y="228600"/>
            <a:ext cx="775201" cy="822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BD3AE-3972-F194-95CD-C2D1859DEA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6915" y="1295400"/>
            <a:ext cx="7604417" cy="4585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695950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Project Cost and Funding</a:t>
            </a:r>
            <a:br>
              <a:rPr lang="en-US" u="sng" dirty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99" y="228600"/>
            <a:ext cx="775201" cy="822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69D342-7A81-4DFC-FA7D-3CC322D357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16999" y="1203960"/>
            <a:ext cx="7110001" cy="4807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027644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Project Cost and Funding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D79C9F-5737-ACF6-6485-CC98B27C3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69765" y="1576388"/>
            <a:ext cx="8604469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99" y="228600"/>
            <a:ext cx="77520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4633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NSU_master_11-13mac">
  <a:themeElements>
    <a:clrScheme name="">
      <a:dk1>
        <a:srgbClr val="3F0058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34004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5" id="{C9C98F81-0CC2-4C0F-8CB8-EA4CA734819D}" vid="{796DB5E9-D284-4FF4-873F-3C727FAE96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BMI PowerPoint</Template>
  <TotalTime>5661</TotalTime>
  <Words>308</Words>
  <Application>Microsoft Office PowerPoint</Application>
  <PresentationFormat>On-screen Show (4:3)</PresentationFormat>
  <Paragraphs>73</Paragraphs>
  <Slides>16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DINOT-Bold</vt:lpstr>
      <vt:lpstr>DINOT-Medium</vt:lpstr>
      <vt:lpstr>Symbol</vt:lpstr>
      <vt:lpstr>Webdings</vt:lpstr>
      <vt:lpstr>Wingdings</vt:lpstr>
      <vt:lpstr>MNSU_master_11-13mac</vt:lpstr>
      <vt:lpstr>Lighthouse Point Road &amp; 3rd Street Reconstruction – Public Improvement Hearing</vt:lpstr>
      <vt:lpstr>Agenda</vt:lpstr>
      <vt:lpstr>Overall Project Layout</vt:lpstr>
      <vt:lpstr>Proposed Utility Improvements 3rd Street &amp; Lighthouse Point Road</vt:lpstr>
      <vt:lpstr>Proposed Street Improvements 3rd Street &amp; Lighthouse Point Road</vt:lpstr>
      <vt:lpstr>Proposed Improvements – 3rd Street</vt:lpstr>
      <vt:lpstr>Proposed Improvements – LHP Road</vt:lpstr>
      <vt:lpstr>Project Cost and Funding </vt:lpstr>
      <vt:lpstr>Project Cost and Funding</vt:lpstr>
      <vt:lpstr>City Assessment Policy</vt:lpstr>
      <vt:lpstr>Proposed Project Assessments</vt:lpstr>
      <vt:lpstr>Proposed Project Assessments</vt:lpstr>
      <vt:lpstr>Preliminary Assessment Roll</vt:lpstr>
      <vt:lpstr>Proposed Project Schedule</vt:lpstr>
      <vt:lpstr>Questions?</vt:lpstr>
      <vt:lpstr>Proposed Improvements</vt:lpstr>
    </vt:vector>
  </TitlesOfParts>
  <Manager/>
  <Company>Bolton &amp; Menk,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Courtney Maul</dc:creator>
  <cp:keywords/>
  <dc:description/>
  <cp:lastModifiedBy>Ezekiel Myers</cp:lastModifiedBy>
  <cp:revision>196</cp:revision>
  <cp:lastPrinted>2026-02-23T15:02:58Z</cp:lastPrinted>
  <dcterms:created xsi:type="dcterms:W3CDTF">2018-01-23T21:03:08Z</dcterms:created>
  <dcterms:modified xsi:type="dcterms:W3CDTF">2026-02-23T15:51:43Z</dcterms:modified>
  <cp:category/>
</cp:coreProperties>
</file>