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372" r:id="rId3"/>
    <p:sldId id="368" r:id="rId4"/>
    <p:sldId id="383" r:id="rId5"/>
    <p:sldId id="399" r:id="rId6"/>
    <p:sldId id="403" r:id="rId7"/>
    <p:sldId id="408" r:id="rId8"/>
    <p:sldId id="389" r:id="rId9"/>
    <p:sldId id="420" r:id="rId10"/>
    <p:sldId id="421" r:id="rId11"/>
    <p:sldId id="422" r:id="rId12"/>
    <p:sldId id="423" r:id="rId13"/>
    <p:sldId id="405" r:id="rId14"/>
    <p:sldId id="336" r:id="rId15"/>
    <p:sldId id="414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660"/>
    <a:srgbClr val="5B9BD5"/>
    <a:srgbClr val="779CCE"/>
    <a:srgbClr val="FFFFFF"/>
    <a:srgbClr val="7A739A"/>
    <a:srgbClr val="F1D39A"/>
    <a:srgbClr val="36265E"/>
    <a:srgbClr val="000000"/>
    <a:srgbClr val="7B7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4" autoAdjust="0"/>
    <p:restoredTop sz="94794" autoAdjust="0"/>
  </p:normalViewPr>
  <p:slideViewPr>
    <p:cSldViewPr snapToGrid="0">
      <p:cViewPr varScale="1">
        <p:scale>
          <a:sx n="105" d="100"/>
          <a:sy n="105" d="100"/>
        </p:scale>
        <p:origin x="738" y="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0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2078" tIns="46039" rIns="92078" bIns="460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2078" tIns="46039" rIns="92078" bIns="46039" rtlCol="0"/>
          <a:lstStyle>
            <a:lvl1pPr algn="r">
              <a:defRPr sz="1200"/>
            </a:lvl1pPr>
          </a:lstStyle>
          <a:p>
            <a:fld id="{7C2E641A-F86C-4781-93AC-D8942F5F9C7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078" tIns="46039" rIns="92078" bIns="460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078" tIns="46039" rIns="92078" bIns="46039" rtlCol="0" anchor="b"/>
          <a:lstStyle>
            <a:lvl1pPr algn="r">
              <a:defRPr sz="1200"/>
            </a:lvl1pPr>
          </a:lstStyle>
          <a:p>
            <a:fld id="{841807C6-C930-4EEC-8884-D76EAB667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5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2078" tIns="46039" rIns="92078" bIns="460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2078" tIns="46039" rIns="92078" bIns="46039" rtlCol="0"/>
          <a:lstStyle>
            <a:lvl1pPr algn="r">
              <a:defRPr sz="1200"/>
            </a:lvl1pPr>
          </a:lstStyle>
          <a:p>
            <a:fld id="{E7E7654C-C36E-4E30-81E5-AA75E447F4C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8" tIns="46039" rIns="92078" bIns="460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2078" tIns="46039" rIns="92078" bIns="460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078" tIns="46039" rIns="92078" bIns="460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078" tIns="46039" rIns="92078" bIns="46039" rtlCol="0" anchor="b"/>
          <a:lstStyle>
            <a:lvl1pPr algn="r">
              <a:defRPr sz="1200"/>
            </a:lvl1pPr>
          </a:lstStyle>
          <a:p>
            <a:fld id="{67218230-91E5-4C51-BACC-0537DCC12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7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9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69D64-DCBB-67B7-9776-857E1A2E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AC9D2-A06B-EC11-4EFB-3DBC1F303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F3B8BA-75B4-B566-F49F-25117E764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A5FDA-BAB9-EDBF-5F3C-1C0EDA6B7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69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8B1D6-7A08-A794-3067-727F1B7A1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FD51F-BB63-DDD2-31E5-B7FD8B61C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896B24-B0CB-EC48-D81D-F0D299DFB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28694-A178-356B-75DB-DDAB24515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22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BC1A8-4B3B-5E6D-49F6-A65ABB386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73B6F-008B-AC2A-7289-E2D7310C1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4C10B-2AC8-4436-48F7-E433FBE0C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2A701-AE97-6193-724F-0535D9587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5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B6E1E-8FDC-1769-D702-DD5263487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345C51-276B-F939-84A6-DAF42BE1D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EC7E69-8727-F117-8A6C-D674C9791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BC456-220F-A52D-22BA-9E01ED7CCE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9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74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D03E9-A513-CA53-D191-260350B6E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24EBB-954F-6EDB-76D3-ECE700465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A2067-B1C4-BB45-7B46-D0BE2509C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D3DDC-E659-55BC-8EAE-C11EBD09EC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8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5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8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5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0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3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5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954D4-97C4-3BBA-A271-2CC2C2D06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34FE7-FCDC-CF06-84B2-4F2CB0784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61954-460F-FFF7-120A-8526E5A4B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98929-4442-41E1-5ECA-ADD7DE2E8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5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21E8F-0B9A-978B-A1F7-76C6696CE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209B8-31FB-3D07-D4CA-F40B653F3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9BAFE6-F97E-6B47-E783-EB2003DD6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38C2-DE0A-38CC-0BCD-76B281238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18230-91E5-4C51-BACC-0537DCC125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8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256B-A4BB-499C-8B97-25E59EDBED9B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3525" y="6356350"/>
            <a:ext cx="2743200" cy="365125"/>
          </a:xfrm>
        </p:spPr>
        <p:txBody>
          <a:bodyPr/>
          <a:lstStyle/>
          <a:p>
            <a:fld id="{6EC97C1F-81B6-4ABB-BC6E-C93B7FB8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2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3F7E-B12C-422C-8D33-13758FFAC66D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C1F-81B6-4ABB-BC6E-C93B7FB8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8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BA00-BDDE-49DF-8E2B-DA85D728DA1B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C1F-81B6-4ABB-BC6E-C93B7FB8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3323771" y="867703"/>
            <a:ext cx="8868228" cy="65629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Swis721 Cn BT" panose="020B05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838200" y="2612570"/>
            <a:ext cx="10566400" cy="3596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178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29DE-04F3-4D6F-811B-B46E4C0B38B1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C1F-81B6-4ABB-BC6E-C93B7FB8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9303-2712-4E01-BF82-5C8080E0AB17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C1F-81B6-4ABB-BC6E-C93B7FB8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D1A8-0179-4925-B6C9-63B8FE93E7DC}" type="datetime1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C1F-81B6-4ABB-BC6E-C93B7FB8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C0AA-9DD3-4CEB-8C5C-BCE42896FD72}" type="datetime1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C1F-81B6-4ABB-BC6E-C93B7FB8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5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1595-CA0B-47FF-8FAF-4352DC11D704}" type="datetime1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C1F-81B6-4ABB-BC6E-C93B7FB8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C27F-6BFE-4E0A-8F47-4BB17CEF8714}" type="datetime1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C1F-81B6-4ABB-BC6E-C93B7FB8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81CD-3F21-4E69-BB0E-31899E0C0F8C}" type="datetime1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C1F-81B6-4ABB-BC6E-C93B7FB8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4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E580-ADFC-4325-A0AE-EB69189E2440}" type="datetime1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7C1F-81B6-4ABB-BC6E-C93B7FB8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4DAB-7545-42E9-851B-8D39A5F3D576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7C1F-81B6-4ABB-BC6E-C93B7FB8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28E269-D563-0C43-04A7-18DD02EF6E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50" t="174" r="2711" b="-9644"/>
          <a:stretch>
            <a:fillRect/>
          </a:stretch>
        </p:blipFill>
        <p:spPr>
          <a:xfrm>
            <a:off x="0" y="-145915"/>
            <a:ext cx="12192000" cy="9275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9630" y="6355835"/>
            <a:ext cx="255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March 10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2026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8C96D84-C1FB-4897-A5F8-FE5C1A1A8B71}"/>
              </a:ext>
            </a:extLst>
          </p:cNvPr>
          <p:cNvSpPr txBox="1">
            <a:spLocks/>
          </p:cNvSpPr>
          <p:nvPr/>
        </p:nvSpPr>
        <p:spPr>
          <a:xfrm>
            <a:off x="632463" y="317499"/>
            <a:ext cx="11190101" cy="102103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6104" y="656491"/>
            <a:ext cx="10180736" cy="813319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Northwood Road Area Street &amp; Utility Improvements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Phase 1</a:t>
            </a:r>
            <a:br>
              <a:rPr lang="en-US" dirty="0"/>
            </a:b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 descr="A black sign with white text&#10;&#10;Description automatically generated">
            <a:extLst>
              <a:ext uri="{FF2B5EF4-FFF2-40B4-BE49-F238E27FC236}">
                <a16:creationId xmlns:a16="http://schemas.microsoft.com/office/drawing/2014/main" id="{27335D5A-C501-4D39-AE51-CF9AC8715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6882" cy="17847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CD58EE-CC53-45D1-BF8E-067ACF3C6867}"/>
              </a:ext>
            </a:extLst>
          </p:cNvPr>
          <p:cNvGrpSpPr/>
          <p:nvPr/>
        </p:nvGrpSpPr>
        <p:grpSpPr>
          <a:xfrm>
            <a:off x="7548957" y="1107512"/>
            <a:ext cx="4457883" cy="702541"/>
            <a:chOff x="7155050" y="1169708"/>
            <a:chExt cx="4457883" cy="702541"/>
          </a:xfrm>
        </p:grpSpPr>
        <p:sp>
          <p:nvSpPr>
            <p:cNvPr id="24" name="Text Placeholder 2">
              <a:extLst>
                <a:ext uri="{FF2B5EF4-FFF2-40B4-BE49-F238E27FC236}">
                  <a16:creationId xmlns:a16="http://schemas.microsoft.com/office/drawing/2014/main" id="{1BD9A573-1862-408F-9029-444C046454B5}"/>
                </a:ext>
              </a:extLst>
            </p:cNvPr>
            <p:cNvSpPr txBox="1">
              <a:spLocks/>
            </p:cNvSpPr>
            <p:nvPr/>
          </p:nvSpPr>
          <p:spPr>
            <a:xfrm>
              <a:off x="7155050" y="1338538"/>
              <a:ext cx="4457883" cy="533711"/>
            </a:xfrm>
            <a:prstGeom prst="rect">
              <a:avLst/>
            </a:prstGeom>
            <a:solidFill>
              <a:srgbClr val="5B9BD5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00" b="1" dirty="0">
                <a:solidFill>
                  <a:srgbClr val="272660"/>
                </a:solidFill>
              </a:endParaRP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54AF248E-52CE-4729-B20C-92DF106666C2}"/>
                </a:ext>
              </a:extLst>
            </p:cNvPr>
            <p:cNvSpPr txBox="1">
              <a:spLocks/>
            </p:cNvSpPr>
            <p:nvPr/>
          </p:nvSpPr>
          <p:spPr>
            <a:xfrm>
              <a:off x="7155050" y="1169708"/>
              <a:ext cx="4457883" cy="6537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Public Assessment Hearing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2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E3099-1EC4-B86A-EC85-9481C8792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F221FC4-8235-8168-1F62-CA6EA6EA7FE1}"/>
              </a:ext>
            </a:extLst>
          </p:cNvPr>
          <p:cNvSpPr txBox="1">
            <a:spLocks/>
          </p:cNvSpPr>
          <p:nvPr/>
        </p:nvSpPr>
        <p:spPr>
          <a:xfrm>
            <a:off x="717967" y="28309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AE157DC-30E8-CBD1-71F8-4ED38AD8E846}"/>
              </a:ext>
            </a:extLst>
          </p:cNvPr>
          <p:cNvSpPr txBox="1">
            <a:spLocks/>
          </p:cNvSpPr>
          <p:nvPr/>
        </p:nvSpPr>
        <p:spPr>
          <a:xfrm>
            <a:off x="870367" y="29833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4F3C50B-F67B-59E0-0E4B-481184791A84}"/>
              </a:ext>
            </a:extLst>
          </p:cNvPr>
          <p:cNvSpPr txBox="1">
            <a:spLocks/>
          </p:cNvSpPr>
          <p:nvPr/>
        </p:nvSpPr>
        <p:spPr>
          <a:xfrm>
            <a:off x="0" y="-102565"/>
            <a:ext cx="12192000" cy="112804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27ED5B2-5FB0-9663-7B1C-F8115240E929}"/>
              </a:ext>
            </a:extLst>
          </p:cNvPr>
          <p:cNvSpPr txBox="1">
            <a:spLocks/>
          </p:cNvSpPr>
          <p:nvPr/>
        </p:nvSpPr>
        <p:spPr>
          <a:xfrm>
            <a:off x="1288465" y="117913"/>
            <a:ext cx="9615068" cy="895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Sample Assessment Payment Schedule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Reclamation (per SF home)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F72232-A318-0430-D8B4-F597EFBBC4A7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5D740E-A458-6703-F87E-E2485B6F0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81408"/>
              </p:ext>
            </p:extLst>
          </p:nvPr>
        </p:nvGraphicFramePr>
        <p:xfrm>
          <a:off x="1578529" y="1165357"/>
          <a:ext cx="9034941" cy="538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524">
                  <a:extLst>
                    <a:ext uri="{9D8B030D-6E8A-4147-A177-3AD203B41FA5}">
                      <a16:colId xmlns:a16="http://schemas.microsoft.com/office/drawing/2014/main" val="1249969601"/>
                    </a:ext>
                  </a:extLst>
                </a:gridCol>
                <a:gridCol w="1203644">
                  <a:extLst>
                    <a:ext uri="{9D8B030D-6E8A-4147-A177-3AD203B41FA5}">
                      <a16:colId xmlns:a16="http://schemas.microsoft.com/office/drawing/2014/main" val="3662032991"/>
                    </a:ext>
                  </a:extLst>
                </a:gridCol>
                <a:gridCol w="1761072">
                  <a:extLst>
                    <a:ext uri="{9D8B030D-6E8A-4147-A177-3AD203B41FA5}">
                      <a16:colId xmlns:a16="http://schemas.microsoft.com/office/drawing/2014/main" val="2604769243"/>
                    </a:ext>
                  </a:extLst>
                </a:gridCol>
                <a:gridCol w="1820266">
                  <a:extLst>
                    <a:ext uri="{9D8B030D-6E8A-4147-A177-3AD203B41FA5}">
                      <a16:colId xmlns:a16="http://schemas.microsoft.com/office/drawing/2014/main" val="1601695373"/>
                    </a:ext>
                  </a:extLst>
                </a:gridCol>
                <a:gridCol w="1716677">
                  <a:extLst>
                    <a:ext uri="{9D8B030D-6E8A-4147-A177-3AD203B41FA5}">
                      <a16:colId xmlns:a16="http://schemas.microsoft.com/office/drawing/2014/main" val="1894635621"/>
                    </a:ext>
                  </a:extLst>
                </a:gridCol>
                <a:gridCol w="1467758">
                  <a:extLst>
                    <a:ext uri="{9D8B030D-6E8A-4147-A177-3AD203B41FA5}">
                      <a16:colId xmlns:a16="http://schemas.microsoft.com/office/drawing/2014/main" val="1633915070"/>
                    </a:ext>
                  </a:extLst>
                </a:gridCol>
              </a:tblGrid>
              <a:tr h="23943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>
                          <a:effectLst/>
                        </a:rPr>
                        <a:t>Unit Amount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Unit Amount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$5,680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24689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>
                          <a:effectLst/>
                        </a:rPr>
                        <a:t>Term (Years)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Term (Years)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             10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Years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192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 </a:t>
                      </a:r>
                      <a:r>
                        <a:rPr lang="en-US" sz="1800" b="1" u="none" strike="noStrike" dirty="0">
                          <a:effectLst/>
                        </a:rPr>
                        <a:t>APR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APR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5.75%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533145"/>
                  </a:ext>
                </a:extLst>
              </a:tr>
              <a:tr h="287023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First Year Interest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First Year Interest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296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Days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62670"/>
                  </a:ext>
                </a:extLst>
              </a:tr>
              <a:tr h="476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Pmt #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Year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Principal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Interest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Annual Payment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Remaining Principal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29224"/>
                  </a:ext>
                </a:extLst>
              </a:tr>
              <a:tr h="26381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Beginning Balance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Beginning Balance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$5,680.00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584700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$591.46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$1,159.46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$5,112.00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046863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$293.94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$861.94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$4,544.00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0226039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$261.28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$829.28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$3,976.00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207778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$228.62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$796.62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$3,408.00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6719342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$195.96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$763.96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$2,840.00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0972962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$163.30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$731.30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$2,272.00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1114579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$130.64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$698.64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$1,704.00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278067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$97.98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$665.98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$1,136.00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7090485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$65.32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$633.32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$568.00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1233739"/>
                  </a:ext>
                </a:extLst>
              </a:tr>
              <a:tr h="198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$32.66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$600.66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6642318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extLst>
                  <a:ext uri="{0D108BD9-81ED-4DB2-BD59-A6C34878D82A}">
                    <a16:rowId xmlns:a16="http://schemas.microsoft.com/office/drawing/2014/main" val="2338577000"/>
                  </a:ext>
                </a:extLst>
              </a:tr>
              <a:tr h="274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$5,680.00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$2,061.16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$7,741.16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extLst>
                  <a:ext uri="{0D108BD9-81ED-4DB2-BD59-A6C34878D82A}">
                    <a16:rowId xmlns:a16="http://schemas.microsoft.com/office/drawing/2014/main" val="14366451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540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B0AB1-41E0-42F9-8E12-CDCC5518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A28ADFC-9728-E2F5-AB66-37B02FADEDC1}"/>
              </a:ext>
            </a:extLst>
          </p:cNvPr>
          <p:cNvSpPr txBox="1">
            <a:spLocks/>
          </p:cNvSpPr>
          <p:nvPr/>
        </p:nvSpPr>
        <p:spPr>
          <a:xfrm>
            <a:off x="717967" y="28309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6098942-8F7C-6000-BDC3-1BC29798DE19}"/>
              </a:ext>
            </a:extLst>
          </p:cNvPr>
          <p:cNvSpPr txBox="1">
            <a:spLocks/>
          </p:cNvSpPr>
          <p:nvPr/>
        </p:nvSpPr>
        <p:spPr>
          <a:xfrm>
            <a:off x="870367" y="29833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606CC18-AFD7-B880-A6D1-01D596FDAAC2}"/>
              </a:ext>
            </a:extLst>
          </p:cNvPr>
          <p:cNvSpPr txBox="1">
            <a:spLocks/>
          </p:cNvSpPr>
          <p:nvPr/>
        </p:nvSpPr>
        <p:spPr>
          <a:xfrm>
            <a:off x="0" y="-102565"/>
            <a:ext cx="12192000" cy="112804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617CCF5-A7F1-3317-A591-7390707E084A}"/>
              </a:ext>
            </a:extLst>
          </p:cNvPr>
          <p:cNvSpPr txBox="1">
            <a:spLocks/>
          </p:cNvSpPr>
          <p:nvPr/>
        </p:nvSpPr>
        <p:spPr>
          <a:xfrm>
            <a:off x="1288465" y="117913"/>
            <a:ext cx="9615068" cy="895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Sample Assessment Payment Schedule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Mill &amp; Overlay (per SF home)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BF73FD-A836-AAF6-D90B-2EC59013218A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13F122-29E1-B102-AC13-6477BB445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42538"/>
              </p:ext>
            </p:extLst>
          </p:nvPr>
        </p:nvGraphicFramePr>
        <p:xfrm>
          <a:off x="1578528" y="1512128"/>
          <a:ext cx="9034941" cy="3963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524">
                  <a:extLst>
                    <a:ext uri="{9D8B030D-6E8A-4147-A177-3AD203B41FA5}">
                      <a16:colId xmlns:a16="http://schemas.microsoft.com/office/drawing/2014/main" val="1249969601"/>
                    </a:ext>
                  </a:extLst>
                </a:gridCol>
                <a:gridCol w="1203644">
                  <a:extLst>
                    <a:ext uri="{9D8B030D-6E8A-4147-A177-3AD203B41FA5}">
                      <a16:colId xmlns:a16="http://schemas.microsoft.com/office/drawing/2014/main" val="3662032991"/>
                    </a:ext>
                  </a:extLst>
                </a:gridCol>
                <a:gridCol w="1761072">
                  <a:extLst>
                    <a:ext uri="{9D8B030D-6E8A-4147-A177-3AD203B41FA5}">
                      <a16:colId xmlns:a16="http://schemas.microsoft.com/office/drawing/2014/main" val="2604769243"/>
                    </a:ext>
                  </a:extLst>
                </a:gridCol>
                <a:gridCol w="1820266">
                  <a:extLst>
                    <a:ext uri="{9D8B030D-6E8A-4147-A177-3AD203B41FA5}">
                      <a16:colId xmlns:a16="http://schemas.microsoft.com/office/drawing/2014/main" val="1601695373"/>
                    </a:ext>
                  </a:extLst>
                </a:gridCol>
                <a:gridCol w="1716677">
                  <a:extLst>
                    <a:ext uri="{9D8B030D-6E8A-4147-A177-3AD203B41FA5}">
                      <a16:colId xmlns:a16="http://schemas.microsoft.com/office/drawing/2014/main" val="1894635621"/>
                    </a:ext>
                  </a:extLst>
                </a:gridCol>
                <a:gridCol w="1467758">
                  <a:extLst>
                    <a:ext uri="{9D8B030D-6E8A-4147-A177-3AD203B41FA5}">
                      <a16:colId xmlns:a16="http://schemas.microsoft.com/office/drawing/2014/main" val="1633915070"/>
                    </a:ext>
                  </a:extLst>
                </a:gridCol>
              </a:tblGrid>
              <a:tr h="23943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>
                          <a:effectLst/>
                        </a:rPr>
                        <a:t>Unit Amount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Unit Amount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$1,602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24689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>
                          <a:effectLst/>
                        </a:rPr>
                        <a:t>Term (Years)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Term (Years)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             5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Years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192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 </a:t>
                      </a:r>
                      <a:r>
                        <a:rPr lang="en-US" sz="1800" b="1" u="none" strike="noStrike" dirty="0">
                          <a:effectLst/>
                        </a:rPr>
                        <a:t>APR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APR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5.75%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533145"/>
                  </a:ext>
                </a:extLst>
              </a:tr>
              <a:tr h="287023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First Year Interest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First Year Interest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296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Days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62670"/>
                  </a:ext>
                </a:extLst>
              </a:tr>
              <a:tr h="476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Pmt #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Year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Principal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Interest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Annual Payment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Remaining Principal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29224"/>
                  </a:ext>
                </a:extLst>
              </a:tr>
              <a:tr h="26381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Beginning Balance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Beginning Balance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$1,602.00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584700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$320.40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$166.82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$487.22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$1,281.60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046863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$320.40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$73.69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$394.09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$961.20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0226039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$320.40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$55.27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$375.67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$640.80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207778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$320.40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$36.85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$357.25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$320.40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6719342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$320.40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$18.42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$338.82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0972962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en-US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en-US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extLst>
                  <a:ext uri="{0D108BD9-81ED-4DB2-BD59-A6C34878D82A}">
                    <a16:rowId xmlns:a16="http://schemas.microsoft.com/office/drawing/2014/main" val="2338577000"/>
                  </a:ext>
                </a:extLst>
              </a:tr>
              <a:tr h="274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$1,602.00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$351.05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$1,953.05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extLst>
                  <a:ext uri="{0D108BD9-81ED-4DB2-BD59-A6C34878D82A}">
                    <a16:rowId xmlns:a16="http://schemas.microsoft.com/office/drawing/2014/main" val="14366451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29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B02F7-BFE8-898B-1B03-DBEAD99A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AEEA08-6BEA-4BFE-50AA-01797733BE38}"/>
              </a:ext>
            </a:extLst>
          </p:cNvPr>
          <p:cNvSpPr txBox="1">
            <a:spLocks/>
          </p:cNvSpPr>
          <p:nvPr/>
        </p:nvSpPr>
        <p:spPr>
          <a:xfrm>
            <a:off x="717967" y="28309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293DBFB-2782-6783-19D2-713CA384FE0D}"/>
              </a:ext>
            </a:extLst>
          </p:cNvPr>
          <p:cNvSpPr txBox="1">
            <a:spLocks/>
          </p:cNvSpPr>
          <p:nvPr/>
        </p:nvSpPr>
        <p:spPr>
          <a:xfrm>
            <a:off x="870367" y="29833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7731222-860A-857C-D033-458D2C763947}"/>
              </a:ext>
            </a:extLst>
          </p:cNvPr>
          <p:cNvSpPr txBox="1">
            <a:spLocks/>
          </p:cNvSpPr>
          <p:nvPr/>
        </p:nvSpPr>
        <p:spPr>
          <a:xfrm>
            <a:off x="0" y="-102565"/>
            <a:ext cx="12192000" cy="112804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4B26F97-55EC-6E51-BB86-FFE5918D0AB3}"/>
              </a:ext>
            </a:extLst>
          </p:cNvPr>
          <p:cNvSpPr txBox="1">
            <a:spLocks/>
          </p:cNvSpPr>
          <p:nvPr/>
        </p:nvSpPr>
        <p:spPr>
          <a:xfrm>
            <a:off x="1288465" y="117913"/>
            <a:ext cx="9615068" cy="895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Sample Assessment Payment Schedule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Mill &amp; Overlay (per Townhome)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3F22EB-6803-9767-1F51-28DEC690E9D4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97A96A-DE19-EBC4-2A92-E1F739815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837333"/>
              </p:ext>
            </p:extLst>
          </p:nvPr>
        </p:nvGraphicFramePr>
        <p:xfrm>
          <a:off x="1578528" y="1512128"/>
          <a:ext cx="9034941" cy="3963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524">
                  <a:extLst>
                    <a:ext uri="{9D8B030D-6E8A-4147-A177-3AD203B41FA5}">
                      <a16:colId xmlns:a16="http://schemas.microsoft.com/office/drawing/2014/main" val="1249969601"/>
                    </a:ext>
                  </a:extLst>
                </a:gridCol>
                <a:gridCol w="1203644">
                  <a:extLst>
                    <a:ext uri="{9D8B030D-6E8A-4147-A177-3AD203B41FA5}">
                      <a16:colId xmlns:a16="http://schemas.microsoft.com/office/drawing/2014/main" val="3662032991"/>
                    </a:ext>
                  </a:extLst>
                </a:gridCol>
                <a:gridCol w="1761072">
                  <a:extLst>
                    <a:ext uri="{9D8B030D-6E8A-4147-A177-3AD203B41FA5}">
                      <a16:colId xmlns:a16="http://schemas.microsoft.com/office/drawing/2014/main" val="2604769243"/>
                    </a:ext>
                  </a:extLst>
                </a:gridCol>
                <a:gridCol w="1820266">
                  <a:extLst>
                    <a:ext uri="{9D8B030D-6E8A-4147-A177-3AD203B41FA5}">
                      <a16:colId xmlns:a16="http://schemas.microsoft.com/office/drawing/2014/main" val="1601695373"/>
                    </a:ext>
                  </a:extLst>
                </a:gridCol>
                <a:gridCol w="1716677">
                  <a:extLst>
                    <a:ext uri="{9D8B030D-6E8A-4147-A177-3AD203B41FA5}">
                      <a16:colId xmlns:a16="http://schemas.microsoft.com/office/drawing/2014/main" val="1894635621"/>
                    </a:ext>
                  </a:extLst>
                </a:gridCol>
                <a:gridCol w="1467758">
                  <a:extLst>
                    <a:ext uri="{9D8B030D-6E8A-4147-A177-3AD203B41FA5}">
                      <a16:colId xmlns:a16="http://schemas.microsoft.com/office/drawing/2014/main" val="1633915070"/>
                    </a:ext>
                  </a:extLst>
                </a:gridCol>
              </a:tblGrid>
              <a:tr h="23943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>
                          <a:effectLst/>
                        </a:rPr>
                        <a:t>Unit Amount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Unit Amount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$1,201.50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24689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>
                          <a:effectLst/>
                        </a:rPr>
                        <a:t>Term (Years)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Term (Years)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             5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Years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192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 </a:t>
                      </a:r>
                      <a:r>
                        <a:rPr lang="en-US" sz="1800" b="1" u="none" strike="noStrike" dirty="0">
                          <a:effectLst/>
                        </a:rPr>
                        <a:t>APR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APR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5.75%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533145"/>
                  </a:ext>
                </a:extLst>
              </a:tr>
              <a:tr h="287023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First Year Interest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First Year Interest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296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Days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62670"/>
                  </a:ext>
                </a:extLst>
              </a:tr>
              <a:tr h="476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Pmt #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Year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Principal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Interest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Annual Payment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Remaining Principal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29224"/>
                  </a:ext>
                </a:extLst>
              </a:tr>
              <a:tr h="26381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Beginning Balance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Beginning Balance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$1,201.50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584700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$240.30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$125.11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$365.41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$961.20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046863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$240.30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$55.27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$295.57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$720.90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0226039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$240.30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$41.45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$281.75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$480.60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207778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$240.30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$27.63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$267.93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$240.30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6719342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$240.30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$13.82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$254.12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0972962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en-US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en-US" sz="18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extLst>
                  <a:ext uri="{0D108BD9-81ED-4DB2-BD59-A6C34878D82A}">
                    <a16:rowId xmlns:a16="http://schemas.microsoft.com/office/drawing/2014/main" val="2338577000"/>
                  </a:ext>
                </a:extLst>
              </a:tr>
              <a:tr h="274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$1,201.50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$263.28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$1,464.78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extLst>
                  <a:ext uri="{0D108BD9-81ED-4DB2-BD59-A6C34878D82A}">
                    <a16:rowId xmlns:a16="http://schemas.microsoft.com/office/drawing/2014/main" val="14366451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982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EDE04-1E90-83B9-76EE-C8E24FFB4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D7978A0-CB78-4B7F-CEBE-FD9404AA5121}"/>
              </a:ext>
            </a:extLst>
          </p:cNvPr>
          <p:cNvSpPr txBox="1">
            <a:spLocks/>
          </p:cNvSpPr>
          <p:nvPr/>
        </p:nvSpPr>
        <p:spPr>
          <a:xfrm>
            <a:off x="717967" y="28309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D43BBCE-7A98-11B5-FE14-A86EA332C5E7}"/>
              </a:ext>
            </a:extLst>
          </p:cNvPr>
          <p:cNvSpPr txBox="1">
            <a:spLocks/>
          </p:cNvSpPr>
          <p:nvPr/>
        </p:nvSpPr>
        <p:spPr>
          <a:xfrm>
            <a:off x="870367" y="29833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D4D70BD-3D17-025A-B0DC-2D839D31D4E0}"/>
              </a:ext>
            </a:extLst>
          </p:cNvPr>
          <p:cNvSpPr txBox="1">
            <a:spLocks/>
          </p:cNvSpPr>
          <p:nvPr/>
        </p:nvSpPr>
        <p:spPr>
          <a:xfrm>
            <a:off x="0" y="-93040"/>
            <a:ext cx="12192000" cy="112804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59E0454-D4A9-3E2E-D6CD-D53846C601AB}"/>
              </a:ext>
            </a:extLst>
          </p:cNvPr>
          <p:cNvSpPr txBox="1">
            <a:spLocks/>
          </p:cNvSpPr>
          <p:nvPr/>
        </p:nvSpPr>
        <p:spPr>
          <a:xfrm>
            <a:off x="1288466" y="281136"/>
            <a:ext cx="9615068" cy="6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Important Assessment 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1FE228-2EC6-602F-083E-FEBEB5E73DC8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EC83F129-5008-9380-A320-65EC12F2C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04433"/>
              </p:ext>
            </p:extLst>
          </p:nvPr>
        </p:nvGraphicFramePr>
        <p:xfrm>
          <a:off x="1788225" y="1461032"/>
          <a:ext cx="8615549" cy="47819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93814">
                  <a:extLst>
                    <a:ext uri="{9D8B030D-6E8A-4147-A177-3AD203B41FA5}">
                      <a16:colId xmlns:a16="http://schemas.microsoft.com/office/drawing/2014/main" val="982305673"/>
                    </a:ext>
                  </a:extLst>
                </a:gridCol>
                <a:gridCol w="6121735">
                  <a:extLst>
                    <a:ext uri="{9D8B030D-6E8A-4147-A177-3AD203B41FA5}">
                      <a16:colId xmlns:a16="http://schemas.microsoft.com/office/drawing/2014/main" val="4265533345"/>
                    </a:ext>
                  </a:extLst>
                </a:gridCol>
              </a:tblGrid>
              <a:tr h="912572">
                <a:tc>
                  <a:txBody>
                    <a:bodyPr/>
                    <a:lstStyle/>
                    <a:p>
                      <a:r>
                        <a:rPr lang="en-US" sz="2000" b="1" dirty="0"/>
                        <a:t>March 10, 2026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Notice of intent to appeal must be submitted in writing.</a:t>
                      </a:r>
                    </a:p>
                    <a:p>
                      <a:pPr algn="l"/>
                      <a:endParaRPr lang="en-US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7917570"/>
                  </a:ext>
                </a:extLst>
              </a:tr>
              <a:tr h="943328">
                <a:tc>
                  <a:txBody>
                    <a:bodyPr/>
                    <a:lstStyle/>
                    <a:p>
                      <a:r>
                        <a:rPr lang="en-US" sz="2000" b="1" dirty="0"/>
                        <a:t>November 2, 2026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Full or partial payments by this date without interest.</a:t>
                      </a:r>
                    </a:p>
                    <a:p>
                      <a:pPr algn="l"/>
                      <a:endParaRPr lang="en-US" sz="2000" b="1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7492241"/>
                  </a:ext>
                </a:extLst>
              </a:tr>
              <a:tr h="1202258">
                <a:tc>
                  <a:txBody>
                    <a:bodyPr/>
                    <a:lstStyle/>
                    <a:p>
                      <a:r>
                        <a:rPr lang="en-US" sz="2000" b="1" dirty="0"/>
                        <a:t>November 3,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Special Assessments will be certified to Scott County and will include interest for 296 days in 2026 (first year interest) and for the entire following year (2027).</a:t>
                      </a:r>
                    </a:p>
                    <a:p>
                      <a:pPr algn="l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934733"/>
                  </a:ext>
                </a:extLst>
              </a:tr>
              <a:tr h="7690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2027 to 2036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Annual assessment payments due with property taxes. Half of the total annual payment is due in May and the other half in October or November (depending on the property classification).</a:t>
                      </a:r>
                    </a:p>
                    <a:p>
                      <a:pPr algn="l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4683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7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E48E0F3-639C-1E82-73F2-17A464FFC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8C96D84-C1FB-4897-A5F8-FE5C1A1A8B71}"/>
              </a:ext>
            </a:extLst>
          </p:cNvPr>
          <p:cNvSpPr txBox="1">
            <a:spLocks/>
          </p:cNvSpPr>
          <p:nvPr/>
        </p:nvSpPr>
        <p:spPr>
          <a:xfrm>
            <a:off x="632463" y="317499"/>
            <a:ext cx="4247881" cy="102103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336" y="435934"/>
            <a:ext cx="3482904" cy="81512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Questions?</a:t>
            </a:r>
          </a:p>
        </p:txBody>
      </p:sp>
      <p:pic>
        <p:nvPicPr>
          <p:cNvPr id="29" name="Picture 28" descr="A black sign with white text&#10;&#10;Description automatically generated">
            <a:extLst>
              <a:ext uri="{FF2B5EF4-FFF2-40B4-BE49-F238E27FC236}">
                <a16:creationId xmlns:a16="http://schemas.microsoft.com/office/drawing/2014/main" id="{E849D59A-7204-432E-BBFB-3CC740F25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4601" cy="146933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A766A0-9BE2-4FB9-B745-FBBF565594A1}"/>
              </a:ext>
            </a:extLst>
          </p:cNvPr>
          <p:cNvSpPr txBox="1">
            <a:spLocks/>
          </p:cNvSpPr>
          <p:nvPr/>
        </p:nvSpPr>
        <p:spPr>
          <a:xfrm>
            <a:off x="6439808" y="5064551"/>
            <a:ext cx="2523923" cy="1162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Help Line </a:t>
            </a:r>
          </a:p>
          <a:p>
            <a:pPr algn="ctr">
              <a:spcBef>
                <a:spcPts val="0"/>
              </a:spcBef>
            </a:pPr>
            <a:endParaRPr lang="en-US" sz="800" b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952-392-9631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A7A5-07B5-761C-E3EB-61970A8A4612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2FA63B1-EA6E-8F88-2FC0-DBFFB1D97DA4}"/>
              </a:ext>
            </a:extLst>
          </p:cNvPr>
          <p:cNvSpPr txBox="1">
            <a:spLocks/>
          </p:cNvSpPr>
          <p:nvPr/>
        </p:nvSpPr>
        <p:spPr>
          <a:xfrm>
            <a:off x="3051542" y="1892595"/>
            <a:ext cx="6046384" cy="4082902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2726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C8502DC-A75D-0E30-9602-9A5A035E2EAD}"/>
              </a:ext>
            </a:extLst>
          </p:cNvPr>
          <p:cNvSpPr txBox="1">
            <a:spLocks/>
          </p:cNvSpPr>
          <p:nvPr/>
        </p:nvSpPr>
        <p:spPr>
          <a:xfrm>
            <a:off x="6439808" y="5064551"/>
            <a:ext cx="2523923" cy="1162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Line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952-373-0176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C8537B3-02E3-07C0-A473-29C0EE2B8088}"/>
              </a:ext>
            </a:extLst>
          </p:cNvPr>
          <p:cNvSpPr txBox="1">
            <a:spLocks/>
          </p:cNvSpPr>
          <p:nvPr/>
        </p:nvSpPr>
        <p:spPr>
          <a:xfrm>
            <a:off x="5676728" y="2944086"/>
            <a:ext cx="3821996" cy="114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info@northwood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roadimprovements.com</a:t>
            </a:r>
          </a:p>
        </p:txBody>
      </p:sp>
      <p:pic>
        <p:nvPicPr>
          <p:cNvPr id="18" name="Graphic 17" descr="Receiver">
            <a:extLst>
              <a:ext uri="{FF2B5EF4-FFF2-40B4-BE49-F238E27FC236}">
                <a16:creationId xmlns:a16="http://schemas.microsoft.com/office/drawing/2014/main" id="{7B45A165-A212-16D8-B083-225523E93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0526" y="4155640"/>
            <a:ext cx="914400" cy="914400"/>
          </a:xfrm>
          <a:prstGeom prst="rect">
            <a:avLst/>
          </a:prstGeom>
        </p:spPr>
      </p:pic>
      <p:pic>
        <p:nvPicPr>
          <p:cNvPr id="19" name="Graphic 18" descr="Email">
            <a:extLst>
              <a:ext uri="{FF2B5EF4-FFF2-40B4-BE49-F238E27FC236}">
                <a16:creationId xmlns:a16="http://schemas.microsoft.com/office/drawing/2014/main" id="{41307860-5F37-67E9-D46F-C53DE96EA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4445" y="2041540"/>
            <a:ext cx="914400" cy="914400"/>
          </a:xfrm>
          <a:prstGeom prst="rect">
            <a:avLst/>
          </a:prstGeom>
        </p:spPr>
      </p:pic>
      <p:pic>
        <p:nvPicPr>
          <p:cNvPr id="20" name="Graphic 19" descr="Internet">
            <a:extLst>
              <a:ext uri="{FF2B5EF4-FFF2-40B4-BE49-F238E27FC236}">
                <a16:creationId xmlns:a16="http://schemas.microsoft.com/office/drawing/2014/main" id="{6E491909-0C1B-CC7A-2855-F3C7C6946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51842" y="2102423"/>
            <a:ext cx="1054191" cy="1054191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7A64F52-53CF-1014-EDF9-598D3739FEFE}"/>
              </a:ext>
            </a:extLst>
          </p:cNvPr>
          <p:cNvSpPr txBox="1">
            <a:spLocks/>
          </p:cNvSpPr>
          <p:nvPr/>
        </p:nvSpPr>
        <p:spPr>
          <a:xfrm>
            <a:off x="3183512" y="3061201"/>
            <a:ext cx="2990850" cy="1032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clients.bolton-menk.com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priorlakenorthwoodroad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 descr="Smart Phone">
            <a:extLst>
              <a:ext uri="{FF2B5EF4-FFF2-40B4-BE49-F238E27FC236}">
                <a16:creationId xmlns:a16="http://schemas.microsoft.com/office/drawing/2014/main" id="{59CE96B8-C0BC-C0D4-943B-867A99BD4B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21739" y="4118691"/>
            <a:ext cx="914400" cy="914400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70FB39C-B12A-4CA3-E5EB-365869272FA8}"/>
              </a:ext>
            </a:extLst>
          </p:cNvPr>
          <p:cNvSpPr txBox="1">
            <a:spLocks/>
          </p:cNvSpPr>
          <p:nvPr/>
        </p:nvSpPr>
        <p:spPr>
          <a:xfrm>
            <a:off x="3250250" y="5042761"/>
            <a:ext cx="2990850" cy="1032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 Updates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clients.bolton-menk.com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priorlakenorthwoodroad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4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F2716-7600-EDE9-2767-B90BB61BB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9533BEB-B4DF-73C5-2A40-C29BE149991A}"/>
              </a:ext>
            </a:extLst>
          </p:cNvPr>
          <p:cNvSpPr txBox="1">
            <a:spLocks/>
          </p:cNvSpPr>
          <p:nvPr/>
        </p:nvSpPr>
        <p:spPr>
          <a:xfrm>
            <a:off x="0" y="-102565"/>
            <a:ext cx="12192000" cy="112804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E876A72-2A86-3017-BDE4-A8D500756850}"/>
              </a:ext>
            </a:extLst>
          </p:cNvPr>
          <p:cNvSpPr txBox="1">
            <a:spLocks/>
          </p:cNvSpPr>
          <p:nvPr/>
        </p:nvSpPr>
        <p:spPr>
          <a:xfrm>
            <a:off x="1288466" y="281136"/>
            <a:ext cx="9615068" cy="6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City Council 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DDAF9-A62D-95FE-86AB-A92DDD876249}"/>
              </a:ext>
            </a:extLst>
          </p:cNvPr>
          <p:cNvSpPr txBox="1"/>
          <p:nvPr/>
        </p:nvSpPr>
        <p:spPr>
          <a:xfrm>
            <a:off x="552430" y="1138481"/>
            <a:ext cx="111223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Motion and second to: 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rgbClr val="5B9BD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Approve a resolution adopting the assessment roll for the Northwood Road Area Project – Phase 1 (2026-01)</a:t>
            </a:r>
          </a:p>
          <a:p>
            <a:pPr marL="457200" indent="-457200">
              <a:buAutoNum type="alphaLcPeriod"/>
            </a:pPr>
            <a:endParaRPr lang="en-US" sz="2400" b="1" dirty="0">
              <a:solidFill>
                <a:srgbClr val="5B9BD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Adopt a resolution receiving bids and awarding the contract for the Northwood Road Area Project – Phase 1 (2026-01)</a:t>
            </a:r>
          </a:p>
          <a:p>
            <a:endParaRPr lang="en-US" sz="2400" b="1" dirty="0">
              <a:solidFill>
                <a:srgbClr val="5B9BD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C86A7-04E2-D951-7E28-FCDAE99184EF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7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230D7-DD5F-1BB8-C436-074592DC0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648" y="1005352"/>
            <a:ext cx="7669352" cy="584269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DCF793-0F6F-464B-A6F3-773985D84112}"/>
              </a:ext>
            </a:extLst>
          </p:cNvPr>
          <p:cNvSpPr txBox="1">
            <a:spLocks/>
          </p:cNvSpPr>
          <p:nvPr/>
        </p:nvSpPr>
        <p:spPr>
          <a:xfrm>
            <a:off x="-14392" y="-219075"/>
            <a:ext cx="12206392" cy="1214481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D1987C-18A2-4512-B5FB-F5145E85E7F8}"/>
              </a:ext>
            </a:extLst>
          </p:cNvPr>
          <p:cNvSpPr txBox="1">
            <a:spLocks/>
          </p:cNvSpPr>
          <p:nvPr/>
        </p:nvSpPr>
        <p:spPr>
          <a:xfrm>
            <a:off x="0" y="137160"/>
            <a:ext cx="12192000" cy="802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Project Overview &amp; Location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3189A-31A4-4FE3-834F-7D1E9793C93F}"/>
              </a:ext>
            </a:extLst>
          </p:cNvPr>
          <p:cNvSpPr txBox="1"/>
          <p:nvPr/>
        </p:nvSpPr>
        <p:spPr>
          <a:xfrm>
            <a:off x="403559" y="1110547"/>
            <a:ext cx="40828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2726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Existing Conditions: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Existing pavement is in poor condition – varies by street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Concrete curb and gutter on some streets but not on others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Gap in pedestrian facilities along Fremont Ave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Storm Sewer, Sanitary Sewer, and Watermain is in variable condition based on materials and age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Some public utilities are in backyard easements and boulevard areas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FE3FD7-B0A0-2393-3583-D404DCE98CC7}"/>
              </a:ext>
            </a:extLst>
          </p:cNvPr>
          <p:cNvSpPr txBox="1">
            <a:spLocks/>
          </p:cNvSpPr>
          <p:nvPr/>
        </p:nvSpPr>
        <p:spPr>
          <a:xfrm>
            <a:off x="11804073" y="6391347"/>
            <a:ext cx="387927" cy="4666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0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3DE63B-6E82-48C4-A350-0AAA682A8403}"/>
              </a:ext>
            </a:extLst>
          </p:cNvPr>
          <p:cNvSpPr txBox="1">
            <a:spLocks/>
          </p:cNvSpPr>
          <p:nvPr/>
        </p:nvSpPr>
        <p:spPr>
          <a:xfrm>
            <a:off x="370155" y="332105"/>
            <a:ext cx="885697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Public Engagement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77FB066-1E11-41D8-B7F3-D4773E0B3E4B}"/>
              </a:ext>
            </a:extLst>
          </p:cNvPr>
          <p:cNvSpPr/>
          <p:nvPr/>
        </p:nvSpPr>
        <p:spPr>
          <a:xfrm>
            <a:off x="4488137" y="2835880"/>
            <a:ext cx="865978" cy="1100121"/>
          </a:xfrm>
          <a:prstGeom prst="rightArrow">
            <a:avLst/>
          </a:prstGeom>
          <a:solidFill>
            <a:srgbClr val="7B7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3ADD5B5-CBDE-4934-8147-5C124A2FBB01}"/>
              </a:ext>
            </a:extLst>
          </p:cNvPr>
          <p:cNvSpPr/>
          <p:nvPr/>
        </p:nvSpPr>
        <p:spPr>
          <a:xfrm>
            <a:off x="6864012" y="2835879"/>
            <a:ext cx="865978" cy="1100121"/>
          </a:xfrm>
          <a:prstGeom prst="rightArrow">
            <a:avLst/>
          </a:prstGeom>
          <a:solidFill>
            <a:srgbClr val="7B7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626476-6372-4F8C-B11C-BEE68ACF17D9}"/>
              </a:ext>
            </a:extLst>
          </p:cNvPr>
          <p:cNvGrpSpPr/>
          <p:nvPr/>
        </p:nvGrpSpPr>
        <p:grpSpPr>
          <a:xfrm>
            <a:off x="5200194" y="2346758"/>
            <a:ext cx="1763720" cy="1763718"/>
            <a:chOff x="5082938" y="2577389"/>
            <a:chExt cx="1763720" cy="176371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BEE962-2C98-4D10-BF8E-E5165E9F1803}"/>
                </a:ext>
              </a:extLst>
            </p:cNvPr>
            <p:cNvSpPr/>
            <p:nvPr/>
          </p:nvSpPr>
          <p:spPr>
            <a:xfrm>
              <a:off x="5082939" y="2577389"/>
              <a:ext cx="1763719" cy="1763718"/>
            </a:xfrm>
            <a:prstGeom prst="ellipse">
              <a:avLst/>
            </a:prstGeom>
            <a:solidFill>
              <a:srgbClr val="779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5A25E636-AB65-4E64-8463-0B913F05B624}"/>
                </a:ext>
              </a:extLst>
            </p:cNvPr>
            <p:cNvSpPr txBox="1">
              <a:spLocks/>
            </p:cNvSpPr>
            <p:nvPr/>
          </p:nvSpPr>
          <p:spPr>
            <a:xfrm>
              <a:off x="5082938" y="3545931"/>
              <a:ext cx="1763720" cy="3921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900" b="1" dirty="0">
                  <a:solidFill>
                    <a:srgbClr val="272660"/>
                  </a:solidFill>
                  <a:latin typeface="+mn-lt"/>
                </a:rPr>
                <a:t>SEPT. 2025</a:t>
              </a: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6713C3C7-CE76-493D-AD81-645698EC34BE}"/>
                </a:ext>
              </a:extLst>
            </p:cNvPr>
            <p:cNvSpPr txBox="1">
              <a:spLocks/>
            </p:cNvSpPr>
            <p:nvPr/>
          </p:nvSpPr>
          <p:spPr>
            <a:xfrm>
              <a:off x="5082938" y="2992118"/>
              <a:ext cx="1763720" cy="5775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200" b="1" dirty="0">
                  <a:solidFill>
                    <a:srgbClr val="FFFFFF"/>
                  </a:solidFill>
                </a:rPr>
                <a:t>Improvement Hearing</a:t>
              </a:r>
            </a:p>
          </p:txBody>
        </p:sp>
      </p:grp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E1527F99-B620-4F40-A644-986D82E11B5F}"/>
              </a:ext>
            </a:extLst>
          </p:cNvPr>
          <p:cNvSpPr/>
          <p:nvPr/>
        </p:nvSpPr>
        <p:spPr>
          <a:xfrm>
            <a:off x="2085389" y="2835881"/>
            <a:ext cx="865978" cy="1100121"/>
          </a:xfrm>
          <a:prstGeom prst="rightArrow">
            <a:avLst/>
          </a:prstGeom>
          <a:solidFill>
            <a:srgbClr val="7B7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074CEE13-7C5F-4C1F-AA0F-5DDFC695DC3B}"/>
              </a:ext>
            </a:extLst>
          </p:cNvPr>
          <p:cNvSpPr/>
          <p:nvPr/>
        </p:nvSpPr>
        <p:spPr>
          <a:xfrm>
            <a:off x="9186994" y="2835880"/>
            <a:ext cx="865978" cy="1100121"/>
          </a:xfrm>
          <a:prstGeom prst="rightArrow">
            <a:avLst/>
          </a:prstGeom>
          <a:solidFill>
            <a:srgbClr val="7B7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B0B1E9-A4C9-4F5D-99C1-4DD69108054B}"/>
              </a:ext>
            </a:extLst>
          </p:cNvPr>
          <p:cNvGrpSpPr/>
          <p:nvPr/>
        </p:nvGrpSpPr>
        <p:grpSpPr>
          <a:xfrm>
            <a:off x="2821814" y="2346758"/>
            <a:ext cx="1763719" cy="1763718"/>
            <a:chOff x="2258166" y="2577389"/>
            <a:chExt cx="1763719" cy="176371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6DF0C5-56E8-4E86-BFBB-E9259882B140}"/>
                </a:ext>
              </a:extLst>
            </p:cNvPr>
            <p:cNvSpPr/>
            <p:nvPr/>
          </p:nvSpPr>
          <p:spPr>
            <a:xfrm>
              <a:off x="2258166" y="2577389"/>
              <a:ext cx="1763719" cy="1763718"/>
            </a:xfrm>
            <a:prstGeom prst="ellipse">
              <a:avLst/>
            </a:prstGeom>
            <a:solidFill>
              <a:srgbClr val="F1D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03E0C65E-4EBA-4B18-9F5C-35B42BAC309B}"/>
                </a:ext>
              </a:extLst>
            </p:cNvPr>
            <p:cNvSpPr txBox="1">
              <a:spLocks/>
            </p:cNvSpPr>
            <p:nvPr/>
          </p:nvSpPr>
          <p:spPr>
            <a:xfrm>
              <a:off x="2258166" y="2992117"/>
              <a:ext cx="1754038" cy="62506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200" dirty="0">
                  <a:solidFill>
                    <a:srgbClr val="7A739A"/>
                  </a:solidFill>
                  <a:latin typeface="+mn-lt"/>
                </a:rPr>
                <a:t>Open </a:t>
              </a:r>
            </a:p>
            <a:p>
              <a:pPr>
                <a:lnSpc>
                  <a:spcPct val="80000"/>
                </a:lnSpc>
              </a:pPr>
              <a:r>
                <a:rPr lang="en-US" sz="2200" dirty="0">
                  <a:solidFill>
                    <a:srgbClr val="7A739A"/>
                  </a:solidFill>
                  <a:latin typeface="+mn-lt"/>
                </a:rPr>
                <a:t>House #2</a:t>
              </a: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BFC92A56-0481-423C-996A-F9DD58A23460}"/>
                </a:ext>
              </a:extLst>
            </p:cNvPr>
            <p:cNvSpPr txBox="1">
              <a:spLocks/>
            </p:cNvSpPr>
            <p:nvPr/>
          </p:nvSpPr>
          <p:spPr>
            <a:xfrm>
              <a:off x="2258166" y="3569682"/>
              <a:ext cx="1763719" cy="3921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900" b="1" dirty="0">
                  <a:solidFill>
                    <a:srgbClr val="272660"/>
                  </a:solidFill>
                  <a:latin typeface="+mn-lt"/>
                </a:rPr>
                <a:t>AUGUST 2025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1EFC0-39E4-4DBB-B44D-4351459BDBCB}"/>
              </a:ext>
            </a:extLst>
          </p:cNvPr>
          <p:cNvGrpSpPr/>
          <p:nvPr/>
        </p:nvGrpSpPr>
        <p:grpSpPr>
          <a:xfrm>
            <a:off x="520686" y="2346758"/>
            <a:ext cx="1772502" cy="1763718"/>
            <a:chOff x="150759" y="2577389"/>
            <a:chExt cx="1772502" cy="176371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9C90569-8ED2-4A36-B34C-8E99196C901C}"/>
                </a:ext>
              </a:extLst>
            </p:cNvPr>
            <p:cNvSpPr/>
            <p:nvPr/>
          </p:nvSpPr>
          <p:spPr>
            <a:xfrm>
              <a:off x="159542" y="2577389"/>
              <a:ext cx="1763719" cy="1763718"/>
            </a:xfrm>
            <a:prstGeom prst="ellipse">
              <a:avLst/>
            </a:prstGeom>
            <a:solidFill>
              <a:srgbClr val="F1D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E8983862-0BEF-4A83-BA42-48748110E0A2}"/>
                </a:ext>
              </a:extLst>
            </p:cNvPr>
            <p:cNvSpPr txBox="1">
              <a:spLocks/>
            </p:cNvSpPr>
            <p:nvPr/>
          </p:nvSpPr>
          <p:spPr>
            <a:xfrm>
              <a:off x="150759" y="2992117"/>
              <a:ext cx="1772502" cy="62506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200" b="1" dirty="0">
                  <a:solidFill>
                    <a:srgbClr val="7A739A"/>
                  </a:solidFill>
                </a:rPr>
                <a:t>Open</a:t>
              </a:r>
            </a:p>
            <a:p>
              <a:pPr>
                <a:lnSpc>
                  <a:spcPct val="80000"/>
                </a:lnSpc>
              </a:pPr>
              <a:r>
                <a:rPr lang="en-US" sz="2200" b="1" dirty="0">
                  <a:solidFill>
                    <a:srgbClr val="7A739A"/>
                  </a:solidFill>
                </a:rPr>
                <a:t>House #1</a:t>
              </a:r>
            </a:p>
          </p:txBody>
        </p:sp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0386F6E0-44BE-4D52-B416-D8B88F376436}"/>
                </a:ext>
              </a:extLst>
            </p:cNvPr>
            <p:cNvSpPr txBox="1">
              <a:spLocks/>
            </p:cNvSpPr>
            <p:nvPr/>
          </p:nvSpPr>
          <p:spPr>
            <a:xfrm>
              <a:off x="150759" y="3569682"/>
              <a:ext cx="1758349" cy="3921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900" b="1" dirty="0">
                  <a:solidFill>
                    <a:srgbClr val="272660"/>
                  </a:solidFill>
                  <a:latin typeface="+mn-lt"/>
                </a:rPr>
                <a:t>MARCH 2025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C182C6-CB6D-4176-8114-E5E7BEDA06FD}"/>
              </a:ext>
            </a:extLst>
          </p:cNvPr>
          <p:cNvGrpSpPr/>
          <p:nvPr/>
        </p:nvGrpSpPr>
        <p:grpSpPr>
          <a:xfrm>
            <a:off x="7586407" y="2346758"/>
            <a:ext cx="1783779" cy="1763718"/>
            <a:chOff x="7913660" y="2577389"/>
            <a:chExt cx="1783779" cy="176371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C6B8D3-EEF2-48EF-83C8-8971399F6311}"/>
                </a:ext>
              </a:extLst>
            </p:cNvPr>
            <p:cNvSpPr/>
            <p:nvPr/>
          </p:nvSpPr>
          <p:spPr>
            <a:xfrm>
              <a:off x="7920347" y="2577389"/>
              <a:ext cx="1763719" cy="1763718"/>
            </a:xfrm>
            <a:prstGeom prst="ellipse">
              <a:avLst/>
            </a:prstGeom>
            <a:solidFill>
              <a:srgbClr val="779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852966F0-1099-428B-A5E3-CFEA29672348}"/>
                </a:ext>
              </a:extLst>
            </p:cNvPr>
            <p:cNvSpPr txBox="1">
              <a:spLocks/>
            </p:cNvSpPr>
            <p:nvPr/>
          </p:nvSpPr>
          <p:spPr>
            <a:xfrm>
              <a:off x="7913660" y="3133037"/>
              <a:ext cx="1777092" cy="707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bg1"/>
                  </a:solidFill>
                </a:rPr>
                <a:t>Open House #3/Assessment Hearing</a:t>
              </a: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0767705C-0178-470A-A6C8-224BAE54412B}"/>
                </a:ext>
              </a:extLst>
            </p:cNvPr>
            <p:cNvSpPr txBox="1">
              <a:spLocks/>
            </p:cNvSpPr>
            <p:nvPr/>
          </p:nvSpPr>
          <p:spPr>
            <a:xfrm>
              <a:off x="7933719" y="3784034"/>
              <a:ext cx="1763720" cy="35555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900" b="1" dirty="0">
                  <a:solidFill>
                    <a:srgbClr val="272660"/>
                  </a:solidFill>
                  <a:latin typeface="+mn-lt"/>
                </a:rPr>
                <a:t>MARCH 2026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E72A0D-89A8-0281-AB28-4024B7389925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A25A9C-1EFD-57C5-4D87-E6C757CF59B1}"/>
              </a:ext>
            </a:extLst>
          </p:cNvPr>
          <p:cNvSpPr txBox="1"/>
          <p:nvPr/>
        </p:nvSpPr>
        <p:spPr>
          <a:xfrm>
            <a:off x="1611013" y="5468017"/>
            <a:ext cx="8969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feasibility stage of the project included Phases 1-3 together, through the Improvement Hearing. Each phase of the project will progress independently through final design, Assessment Hearing, and construction, based on the identified construction year.</a:t>
            </a:r>
            <a:endParaRPr lang="en-US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A14624-16C0-DDB4-A01A-3B54666F3F22}"/>
              </a:ext>
            </a:extLst>
          </p:cNvPr>
          <p:cNvGrpSpPr/>
          <p:nvPr/>
        </p:nvGrpSpPr>
        <p:grpSpPr>
          <a:xfrm>
            <a:off x="9823464" y="2346758"/>
            <a:ext cx="1931980" cy="1763718"/>
            <a:chOff x="2174035" y="2577389"/>
            <a:chExt cx="1931980" cy="17637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A8A7FB7-7F78-0AD0-2607-7D08F5607B95}"/>
                </a:ext>
              </a:extLst>
            </p:cNvPr>
            <p:cNvSpPr/>
            <p:nvPr/>
          </p:nvSpPr>
          <p:spPr>
            <a:xfrm>
              <a:off x="2258166" y="2577389"/>
              <a:ext cx="1763719" cy="1763718"/>
            </a:xfrm>
            <a:prstGeom prst="ellipse">
              <a:avLst/>
            </a:prstGeom>
            <a:solidFill>
              <a:srgbClr val="F1D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9E40D394-4AD2-73DD-9687-AAAF5B3DECAA}"/>
                </a:ext>
              </a:extLst>
            </p:cNvPr>
            <p:cNvSpPr txBox="1">
              <a:spLocks/>
            </p:cNvSpPr>
            <p:nvPr/>
          </p:nvSpPr>
          <p:spPr>
            <a:xfrm>
              <a:off x="2174035" y="3052852"/>
              <a:ext cx="1931980" cy="62506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7A739A"/>
                  </a:solidFill>
                  <a:latin typeface="+mn-lt"/>
                </a:rPr>
                <a:t>Ongoing Construction Communications</a:t>
              </a: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33B27527-8148-540E-2B4A-50BDED363EBC}"/>
                </a:ext>
              </a:extLst>
            </p:cNvPr>
            <p:cNvSpPr txBox="1">
              <a:spLocks/>
            </p:cNvSpPr>
            <p:nvPr/>
          </p:nvSpPr>
          <p:spPr>
            <a:xfrm>
              <a:off x="2289214" y="3482810"/>
              <a:ext cx="1763719" cy="7714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900" b="1" dirty="0">
                  <a:solidFill>
                    <a:srgbClr val="272660"/>
                  </a:solidFill>
                  <a:latin typeface="+mn-lt"/>
                </a:rPr>
                <a:t>APR – NOV</a:t>
              </a:r>
            </a:p>
            <a:p>
              <a:r>
                <a:rPr lang="en-US" sz="1900" b="1" dirty="0">
                  <a:solidFill>
                    <a:srgbClr val="272660"/>
                  </a:solidFill>
                  <a:latin typeface="+mn-lt"/>
                </a:rPr>
                <a:t>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8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0909469-387F-419A-8B19-3F698F958B9A}"/>
              </a:ext>
            </a:extLst>
          </p:cNvPr>
          <p:cNvSpPr txBox="1">
            <a:spLocks/>
          </p:cNvSpPr>
          <p:nvPr/>
        </p:nvSpPr>
        <p:spPr>
          <a:xfrm>
            <a:off x="717967" y="28309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00E9B2B-FB5E-4A39-B572-59FF64B11762}"/>
              </a:ext>
            </a:extLst>
          </p:cNvPr>
          <p:cNvSpPr txBox="1">
            <a:spLocks/>
          </p:cNvSpPr>
          <p:nvPr/>
        </p:nvSpPr>
        <p:spPr>
          <a:xfrm>
            <a:off x="0" y="-102565"/>
            <a:ext cx="12192000" cy="112804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B224C44-8466-4FC8-9A2E-671CF23D27B0}"/>
              </a:ext>
            </a:extLst>
          </p:cNvPr>
          <p:cNvSpPr txBox="1">
            <a:spLocks/>
          </p:cNvSpPr>
          <p:nvPr/>
        </p:nvSpPr>
        <p:spPr>
          <a:xfrm>
            <a:off x="1288466" y="281136"/>
            <a:ext cx="9615068" cy="6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Project Costs &amp;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ABBB-05DD-3E80-A01D-29B9897D524E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BF4AFF-367C-81C1-45D0-E8FC46BBA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65128"/>
              </p:ext>
            </p:extLst>
          </p:nvPr>
        </p:nvGraphicFramePr>
        <p:xfrm>
          <a:off x="1266824" y="2069477"/>
          <a:ext cx="9658351" cy="369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701">
                  <a:extLst>
                    <a:ext uri="{9D8B030D-6E8A-4147-A177-3AD203B41FA5}">
                      <a16:colId xmlns:a16="http://schemas.microsoft.com/office/drawing/2014/main" val="4073338636"/>
                    </a:ext>
                  </a:extLst>
                </a:gridCol>
                <a:gridCol w="4819650">
                  <a:extLst>
                    <a:ext uri="{9D8B030D-6E8A-4147-A177-3AD203B41FA5}">
                      <a16:colId xmlns:a16="http://schemas.microsoft.com/office/drawing/2014/main" val="71468197"/>
                    </a:ext>
                  </a:extLst>
                </a:gridCol>
              </a:tblGrid>
              <a:tr h="47609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As-Bid Estimated Project Costs</a:t>
                      </a:r>
                    </a:p>
                  </a:txBody>
                  <a:tcPr anchor="ctr">
                    <a:solidFill>
                      <a:srgbClr val="2726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856574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b="1" dirty="0"/>
                        <a:t>Proposed Improvements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Estimated Project Costs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182493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dirty="0"/>
                        <a:t>Street Improvements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$5,785,048.09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412834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dirty="0"/>
                        <a:t>Storm Sewer Improvements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$600,490.00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2533832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dirty="0"/>
                        <a:t>Sanitary Sewer Improvements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$1,631,919.30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4099634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dirty="0"/>
                        <a:t>Watermain Improvements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$1,161,637.36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6475952"/>
                  </a:ext>
                </a:extLst>
              </a:tr>
              <a:tr h="2481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658764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b="1" dirty="0"/>
                        <a:t>Total Project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$9,179,094.75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2186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18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0909469-387F-419A-8B19-3F698F958B9A}"/>
              </a:ext>
            </a:extLst>
          </p:cNvPr>
          <p:cNvSpPr txBox="1">
            <a:spLocks/>
          </p:cNvSpPr>
          <p:nvPr/>
        </p:nvSpPr>
        <p:spPr>
          <a:xfrm>
            <a:off x="717967" y="28309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49DC-625E-45FF-86E4-50A9F935A99B}"/>
              </a:ext>
            </a:extLst>
          </p:cNvPr>
          <p:cNvSpPr txBox="1">
            <a:spLocks/>
          </p:cNvSpPr>
          <p:nvPr/>
        </p:nvSpPr>
        <p:spPr>
          <a:xfrm>
            <a:off x="870367" y="29833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00E9B2B-FB5E-4A39-B572-59FF64B11762}"/>
              </a:ext>
            </a:extLst>
          </p:cNvPr>
          <p:cNvSpPr txBox="1">
            <a:spLocks/>
          </p:cNvSpPr>
          <p:nvPr/>
        </p:nvSpPr>
        <p:spPr>
          <a:xfrm>
            <a:off x="0" y="-102565"/>
            <a:ext cx="12192000" cy="112804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B224C44-8466-4FC8-9A2E-671CF23D27B0}"/>
              </a:ext>
            </a:extLst>
          </p:cNvPr>
          <p:cNvSpPr txBox="1">
            <a:spLocks/>
          </p:cNvSpPr>
          <p:nvPr/>
        </p:nvSpPr>
        <p:spPr>
          <a:xfrm>
            <a:off x="1288466" y="281136"/>
            <a:ext cx="9615068" cy="6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Project Costs &amp; Funding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2D68E5-AD5C-63CD-90DA-7945F9E39B7E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6E089B-618E-790D-1744-5F09F19B3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19311"/>
              </p:ext>
            </p:extLst>
          </p:nvPr>
        </p:nvGraphicFramePr>
        <p:xfrm>
          <a:off x="1276997" y="1050608"/>
          <a:ext cx="9638005" cy="5602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7578">
                  <a:extLst>
                    <a:ext uri="{9D8B030D-6E8A-4147-A177-3AD203B41FA5}">
                      <a16:colId xmlns:a16="http://schemas.microsoft.com/office/drawing/2014/main" val="3774829659"/>
                    </a:ext>
                  </a:extLst>
                </a:gridCol>
                <a:gridCol w="4790427">
                  <a:extLst>
                    <a:ext uri="{9D8B030D-6E8A-4147-A177-3AD203B41FA5}">
                      <a16:colId xmlns:a16="http://schemas.microsoft.com/office/drawing/2014/main" val="1788835369"/>
                    </a:ext>
                  </a:extLst>
                </a:gridCol>
              </a:tblGrid>
              <a:tr h="47609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Funding Breakdown</a:t>
                      </a:r>
                    </a:p>
                  </a:txBody>
                  <a:tcPr anchor="ctr">
                    <a:solidFill>
                      <a:srgbClr val="2726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35827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b="1" dirty="0"/>
                        <a:t>Funding Source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Estimated Funding Costs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468581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dirty="0"/>
                        <a:t>Ad Valorem 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$1,240,545.44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4270007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dirty="0"/>
                        <a:t>Assessments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$1,387,280.00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3250567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dirty="0"/>
                        <a:t>Franchise Fees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$1,948,000.00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532591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dirty="0"/>
                        <a:t>Utility Fund – Storm Sewer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$600,490.00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1341064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dirty="0"/>
                        <a:t>Utility Fund – Sanitary Sewer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$1,631,919.30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26252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dirty="0"/>
                        <a:t>Utility Fund - 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$1,161,637.36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2315673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dirty="0"/>
                        <a:t>PIR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$972,126.65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5443634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dirty="0"/>
                        <a:t>PIR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$237,096.00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6951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2427803"/>
                  </a:ext>
                </a:extLst>
              </a:tr>
              <a:tr h="476097">
                <a:tc>
                  <a:txBody>
                    <a:bodyPr/>
                    <a:lstStyle/>
                    <a:p>
                      <a:r>
                        <a:rPr lang="en-US" b="1" dirty="0"/>
                        <a:t>Total 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$9,179,094.75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57983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110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00E9B2B-FB5E-4A39-B572-59FF64B11762}"/>
              </a:ext>
            </a:extLst>
          </p:cNvPr>
          <p:cNvSpPr txBox="1">
            <a:spLocks/>
          </p:cNvSpPr>
          <p:nvPr/>
        </p:nvSpPr>
        <p:spPr>
          <a:xfrm>
            <a:off x="0" y="-102565"/>
            <a:ext cx="12192000" cy="112804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B224C44-8466-4FC8-9A2E-671CF23D27B0}"/>
              </a:ext>
            </a:extLst>
          </p:cNvPr>
          <p:cNvSpPr txBox="1">
            <a:spLocks/>
          </p:cNvSpPr>
          <p:nvPr/>
        </p:nvSpPr>
        <p:spPr>
          <a:xfrm>
            <a:off x="1288466" y="281136"/>
            <a:ext cx="9615068" cy="6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Project Assessments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C4438-06A4-4E59-B2CF-4761377C90DB}"/>
              </a:ext>
            </a:extLst>
          </p:cNvPr>
          <p:cNvSpPr txBox="1"/>
          <p:nvPr/>
        </p:nvSpPr>
        <p:spPr>
          <a:xfrm>
            <a:off x="552430" y="1138481"/>
            <a:ext cx="11239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Prior Lake Special Assessment Policy for Public Improvements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5B9BD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Residential Equivalent Unit (REU) Basis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Each property’s REU is determined based on the maximum dwelling units for the property multiplied by the applicable factor for the property use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Single-Family properties carry a factor of 1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Townhome properties carry a factor of 0.75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40% of street improvement costs are assessed for Reclamation and Reconstruction projects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Mill &amp; Overlay projects are assessed at the rate adopted in the current Fee Schedule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Reclamation and Reconstruction projects are a</a:t>
            </a:r>
            <a:r>
              <a:rPr lang="en-US" sz="2400" b="1" dirty="0">
                <a:solidFill>
                  <a:srgbClr val="5B9BD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ssessed over a 10-year period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Mill &amp; Overlay projects are assessed over a 5-year period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interest rate is set 2.0% higher than the most recent sale of City bonds</a:t>
            </a:r>
            <a:endParaRPr lang="en-US" sz="2400" b="1" dirty="0">
              <a:solidFill>
                <a:srgbClr val="5B9BD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1D4D1-97AA-FC31-B3D8-BFD84A80148F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6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33ED-848D-0CE2-A64F-E3FFB5CCD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497E225-23B6-E805-440E-653D58A582B1}"/>
              </a:ext>
            </a:extLst>
          </p:cNvPr>
          <p:cNvSpPr txBox="1">
            <a:spLocks/>
          </p:cNvSpPr>
          <p:nvPr/>
        </p:nvSpPr>
        <p:spPr>
          <a:xfrm>
            <a:off x="0" y="-102565"/>
            <a:ext cx="12192000" cy="112804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B029F00-2593-94FB-A603-28D7BE463BF0}"/>
              </a:ext>
            </a:extLst>
          </p:cNvPr>
          <p:cNvSpPr txBox="1">
            <a:spLocks/>
          </p:cNvSpPr>
          <p:nvPr/>
        </p:nvSpPr>
        <p:spPr>
          <a:xfrm>
            <a:off x="1288466" y="281136"/>
            <a:ext cx="9615068" cy="6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Project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A707F-4798-AB9F-DB8D-11DBDF87C86A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9B2849-9F87-0C7B-950D-965D59B5FDA5}"/>
              </a:ext>
            </a:extLst>
          </p:cNvPr>
          <p:cNvSpPr txBox="1"/>
          <p:nvPr/>
        </p:nvSpPr>
        <p:spPr>
          <a:xfrm>
            <a:off x="323850" y="1102578"/>
            <a:ext cx="115442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5B9BD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Proposed Final Assessments</a:t>
            </a:r>
          </a:p>
          <a:p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*Reconstruction Assessment: 					$14,000 per SF home</a:t>
            </a:r>
          </a:p>
          <a:p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**Reclamation Assessment:						$5,680 per SF home</a:t>
            </a:r>
          </a:p>
          <a:p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***Mill &amp; Overlay Estimated Fee Schedule Assessment: 		$1,602 per SF home</a:t>
            </a:r>
          </a:p>
          <a:p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						$1,201.50 per TH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2400" b="1" dirty="0">
              <a:solidFill>
                <a:schemeClr val="accent4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     Assessment amount based on Assessment Review Committee recommendation from Benefit Appraisal.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**   Assessment amount calculated based on as-bid project costs.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*** Assessment based on the adopted fee schedule of the construction year (2026).	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b="1" dirty="0">
                <a:solidFill>
                  <a:srgbClr val="5B9BD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00E9B2B-FB5E-4A39-B572-59FF64B11762}"/>
              </a:ext>
            </a:extLst>
          </p:cNvPr>
          <p:cNvSpPr txBox="1">
            <a:spLocks/>
          </p:cNvSpPr>
          <p:nvPr/>
        </p:nvSpPr>
        <p:spPr>
          <a:xfrm>
            <a:off x="0" y="-102565"/>
            <a:ext cx="12192000" cy="112804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B224C44-8466-4FC8-9A2E-671CF23D27B0}"/>
              </a:ext>
            </a:extLst>
          </p:cNvPr>
          <p:cNvSpPr txBox="1">
            <a:spLocks/>
          </p:cNvSpPr>
          <p:nvPr/>
        </p:nvSpPr>
        <p:spPr>
          <a:xfrm>
            <a:off x="1288466" y="281136"/>
            <a:ext cx="9615068" cy="6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Project Assessments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1D4D1-97AA-FC31-B3D8-BFD84A80148F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DD4A7-E18B-AFB6-FD77-97C25B50F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41" y="1025485"/>
            <a:ext cx="11321517" cy="5832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2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8D903-6322-B4DF-C840-3E56A23D8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72A852C-EEE9-AC7C-2EBF-9F1F8A8CBA5C}"/>
              </a:ext>
            </a:extLst>
          </p:cNvPr>
          <p:cNvSpPr txBox="1">
            <a:spLocks/>
          </p:cNvSpPr>
          <p:nvPr/>
        </p:nvSpPr>
        <p:spPr>
          <a:xfrm>
            <a:off x="717967" y="28309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C17200A-3601-31FC-E4D9-8446F9B7DE8F}"/>
              </a:ext>
            </a:extLst>
          </p:cNvPr>
          <p:cNvSpPr txBox="1">
            <a:spLocks/>
          </p:cNvSpPr>
          <p:nvPr/>
        </p:nvSpPr>
        <p:spPr>
          <a:xfrm>
            <a:off x="870367" y="2983383"/>
            <a:ext cx="1554365" cy="1021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FACA9E83-813F-6064-A0AC-32944BC461DD}"/>
              </a:ext>
            </a:extLst>
          </p:cNvPr>
          <p:cNvSpPr txBox="1">
            <a:spLocks/>
          </p:cNvSpPr>
          <p:nvPr/>
        </p:nvSpPr>
        <p:spPr>
          <a:xfrm>
            <a:off x="0" y="-102565"/>
            <a:ext cx="12192000" cy="1128049"/>
          </a:xfrm>
          <a:prstGeom prst="rect">
            <a:avLst/>
          </a:prstGeom>
          <a:solidFill>
            <a:srgbClr val="27266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00" b="1" dirty="0">
              <a:solidFill>
                <a:srgbClr val="272660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54D0543-99B1-CE5F-A464-922CDF30F8CF}"/>
              </a:ext>
            </a:extLst>
          </p:cNvPr>
          <p:cNvSpPr txBox="1">
            <a:spLocks/>
          </p:cNvSpPr>
          <p:nvPr/>
        </p:nvSpPr>
        <p:spPr>
          <a:xfrm>
            <a:off x="1288465" y="117913"/>
            <a:ext cx="9615068" cy="895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Sample Assessment Payment Schedule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Reconstruction (per SF home)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71F90B-56EB-E3DA-69D6-E5ED9E7CA71B}"/>
              </a:ext>
            </a:extLst>
          </p:cNvPr>
          <p:cNvSpPr txBox="1">
            <a:spLocks/>
          </p:cNvSpPr>
          <p:nvPr/>
        </p:nvSpPr>
        <p:spPr>
          <a:xfrm>
            <a:off x="11674765" y="6391347"/>
            <a:ext cx="517236" cy="4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6748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750527E-5201-4458-A373-37F94534433E}" type="slidenum">
              <a:rPr lang="en-US" smtClean="0">
                <a:solidFill>
                  <a:schemeClr val="tx1"/>
                </a:solidFill>
              </a:rPr>
              <a:pPr marL="0" indent="0">
                <a:buNone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0A49CD-74A1-2861-ECBA-08ED98AC00C4}"/>
              </a:ext>
            </a:extLst>
          </p:cNvPr>
          <p:cNvGraphicFramePr>
            <a:graphicFrameLocks noGrp="1"/>
          </p:cNvGraphicFramePr>
          <p:nvPr/>
        </p:nvGraphicFramePr>
        <p:xfrm>
          <a:off x="1578529" y="1165357"/>
          <a:ext cx="9034941" cy="538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524">
                  <a:extLst>
                    <a:ext uri="{9D8B030D-6E8A-4147-A177-3AD203B41FA5}">
                      <a16:colId xmlns:a16="http://schemas.microsoft.com/office/drawing/2014/main" val="1249969601"/>
                    </a:ext>
                  </a:extLst>
                </a:gridCol>
                <a:gridCol w="1203644">
                  <a:extLst>
                    <a:ext uri="{9D8B030D-6E8A-4147-A177-3AD203B41FA5}">
                      <a16:colId xmlns:a16="http://schemas.microsoft.com/office/drawing/2014/main" val="3662032991"/>
                    </a:ext>
                  </a:extLst>
                </a:gridCol>
                <a:gridCol w="1761072">
                  <a:extLst>
                    <a:ext uri="{9D8B030D-6E8A-4147-A177-3AD203B41FA5}">
                      <a16:colId xmlns:a16="http://schemas.microsoft.com/office/drawing/2014/main" val="2604769243"/>
                    </a:ext>
                  </a:extLst>
                </a:gridCol>
                <a:gridCol w="1820266">
                  <a:extLst>
                    <a:ext uri="{9D8B030D-6E8A-4147-A177-3AD203B41FA5}">
                      <a16:colId xmlns:a16="http://schemas.microsoft.com/office/drawing/2014/main" val="1601695373"/>
                    </a:ext>
                  </a:extLst>
                </a:gridCol>
                <a:gridCol w="1716677">
                  <a:extLst>
                    <a:ext uri="{9D8B030D-6E8A-4147-A177-3AD203B41FA5}">
                      <a16:colId xmlns:a16="http://schemas.microsoft.com/office/drawing/2014/main" val="1894635621"/>
                    </a:ext>
                  </a:extLst>
                </a:gridCol>
                <a:gridCol w="1467758">
                  <a:extLst>
                    <a:ext uri="{9D8B030D-6E8A-4147-A177-3AD203B41FA5}">
                      <a16:colId xmlns:a16="http://schemas.microsoft.com/office/drawing/2014/main" val="1633915070"/>
                    </a:ext>
                  </a:extLst>
                </a:gridCol>
              </a:tblGrid>
              <a:tr h="239436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>
                          <a:effectLst/>
                        </a:rPr>
                        <a:t>Unit Amount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Unit Amount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$14,000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24689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>
                          <a:effectLst/>
                        </a:rPr>
                        <a:t>Term (Years)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Term (Years)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             10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Years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192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 </a:t>
                      </a:r>
                      <a:r>
                        <a:rPr lang="en-US" sz="1800" b="1" u="none" strike="noStrike" dirty="0">
                          <a:effectLst/>
                        </a:rPr>
                        <a:t>APR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APR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5.75%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533145"/>
                  </a:ext>
                </a:extLst>
              </a:tr>
              <a:tr h="287023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First Year Interest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First Year Interest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296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Days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62670"/>
                  </a:ext>
                </a:extLst>
              </a:tr>
              <a:tr h="476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Pmt #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Year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Principal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Interest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Annual Payment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Remaining Principal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29224"/>
                  </a:ext>
                </a:extLst>
              </a:tr>
              <a:tr h="26381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Beginning Balance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Beginning Balance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$14,000.00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584700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$1,457.82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$2,857.82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$12,600.00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046863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$724.50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$2,124.50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$11,200.00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0226039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$644.00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$2,044.00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$9,800.00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207778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$563.50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$1,963.50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$8,400.00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6719342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$483.00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$1,883.00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$7,000.00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0972962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$402.50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$1,802.50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$5,600.00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1114579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$1,722.00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$4,200.00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278067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$241.50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$1,641.50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$2,800.00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7090485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$161.00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$1,561.00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$1,400.00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1233739"/>
                  </a:ext>
                </a:extLst>
              </a:tr>
              <a:tr h="198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$80.50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$1,480.50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6642318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extLst>
                  <a:ext uri="{0D108BD9-81ED-4DB2-BD59-A6C34878D82A}">
                    <a16:rowId xmlns:a16="http://schemas.microsoft.com/office/drawing/2014/main" val="2338577000"/>
                  </a:ext>
                </a:extLst>
              </a:tr>
              <a:tr h="274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$5,080.32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$19,080.32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8" marR="8738" marT="8738" marB="0" anchor="b"/>
                </a:tc>
                <a:extLst>
                  <a:ext uri="{0D108BD9-81ED-4DB2-BD59-A6C34878D82A}">
                    <a16:rowId xmlns:a16="http://schemas.microsoft.com/office/drawing/2014/main" val="14366451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6586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8|5.6|5.3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8|5.6|5.3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8|5.6|5.3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8|5.6|5.3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8|5.6|5.3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8|5.6|5.3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8|5.6|5.3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8|5.6|5.3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8|5.6|5.3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8|5.6|5.3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8|5.6|5.3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14248</TotalTime>
  <Words>1225</Words>
  <Application>Microsoft Office PowerPoint</Application>
  <PresentationFormat>Widescreen</PresentationFormat>
  <Paragraphs>446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Swis721 Cn BT</vt:lpstr>
      <vt:lpstr>Times New Roman</vt:lpstr>
      <vt:lpstr>Wingdings</vt:lpstr>
      <vt:lpstr>Office Theme</vt:lpstr>
      <vt:lpstr>Northwood Road Area Street &amp; Utility Improvements Phase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Bolton &amp; Menk,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Visioning Workshop #2</dc:title>
  <dc:creator>Madeline Peck</dc:creator>
  <cp:lastModifiedBy>Luke Schwarz</cp:lastModifiedBy>
  <cp:revision>529</cp:revision>
  <cp:lastPrinted>2026-03-09T12:38:22Z</cp:lastPrinted>
  <dcterms:created xsi:type="dcterms:W3CDTF">2017-07-27T20:14:27Z</dcterms:created>
  <dcterms:modified xsi:type="dcterms:W3CDTF">2026-03-09T16:44:51Z</dcterms:modified>
</cp:coreProperties>
</file>